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Crimson Pro Semi Bold"/>
      <p:regular r:id="rId18"/>
    </p:embeddedFont>
    <p:embeddedFont>
      <p:font typeface="Crimson Pro Semi Bold"/>
      <p:regular r:id="rId19"/>
    </p:embeddedFont>
    <p:embeddedFont>
      <p:font typeface="Crimson Pro Semi Bold"/>
      <p:regular r:id="rId20"/>
    </p:embeddedFont>
    <p:embeddedFont>
      <p:font typeface="Crimson Pro Semi Bold"/>
      <p:regular r:id="rId21"/>
    </p:embeddedFont>
    <p:embeddedFont>
      <p:font typeface="Heebo"/>
      <p:regular r:id="rId22"/>
    </p:embeddedFont>
    <p:embeddedFont>
      <p:font typeface="Heebo"/>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3-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700730"/>
          </a:xfrm>
          <a:prstGeom prst="rect">
            <a:avLst/>
          </a:prstGeom>
          <a:solidFill>
            <a:srgbClr val="DFDFE0"/>
          </a:solidFill>
          <a:ln/>
        </p:spPr>
      </p:sp>
      <p:pic>
        <p:nvPicPr>
          <p:cNvPr id="3" name="Image 0" descr="preencoded.png">    </p:cNvPr>
          <p:cNvPicPr>
            <a:picLocks noChangeAspect="1"/>
          </p:cNvPicPr>
          <p:nvPr/>
        </p:nvPicPr>
        <p:blipFill>
          <a:blip r:embed="rId1"/>
          <a:stretch>
            <a:fillRect/>
          </a:stretch>
        </p:blipFill>
        <p:spPr>
          <a:xfrm>
            <a:off x="0" y="0"/>
            <a:ext cx="14630400" cy="8700730"/>
          </a:xfrm>
          <a:prstGeom prst="rect">
            <a:avLst/>
          </a:prstGeom>
        </p:spPr>
      </p:pic>
      <p:sp>
        <p:nvSpPr>
          <p:cNvPr id="4" name="Text 1"/>
          <p:cNvSpPr/>
          <p:nvPr/>
        </p:nvSpPr>
        <p:spPr>
          <a:xfrm>
            <a:off x="572095" y="360045"/>
            <a:ext cx="5816560" cy="409099"/>
          </a:xfrm>
          <a:prstGeom prst="rect">
            <a:avLst/>
          </a:prstGeom>
          <a:noFill/>
          <a:ln/>
        </p:spPr>
        <p:txBody>
          <a:bodyPr wrap="none" lIns="0" tIns="0" rIns="0" bIns="0" rtlCol="0" anchor="t"/>
          <a:lstStyle/>
          <a:p>
            <a:pPr algn="l" indent="0" marL="0">
              <a:lnSpc>
                <a:spcPts val="3200"/>
              </a:lnSpc>
              <a:buNone/>
            </a:pPr>
            <a:r>
              <a:rPr lang="en-US" sz="2550" dirty="0">
                <a:solidFill>
                  <a:srgbClr val="152D47"/>
                </a:solidFill>
                <a:latin typeface="Crimson Pro Semi Bold" pitchFamily="34" charset="0"/>
                <a:ea typeface="Crimson Pro Semi Bold" pitchFamily="34" charset="-122"/>
                <a:cs typeface="Crimson Pro Semi Bold" pitchFamily="34" charset="-120"/>
              </a:rPr>
              <a:t>Amazon E-Commerce Analytics Dashboard</a:t>
            </a:r>
            <a:endParaRPr lang="en-US" sz="2550" dirty="0"/>
          </a:p>
        </p:txBody>
      </p:sp>
      <p:pic>
        <p:nvPicPr>
          <p:cNvPr id="5" name="Image 1" descr="preencoded.png">    </p:cNvPr>
          <p:cNvPicPr>
            <a:picLocks noChangeAspect="1"/>
          </p:cNvPicPr>
          <p:nvPr/>
        </p:nvPicPr>
        <p:blipFill>
          <a:blip r:embed="rId2"/>
          <a:stretch>
            <a:fillRect/>
          </a:stretch>
        </p:blipFill>
        <p:spPr>
          <a:xfrm>
            <a:off x="572095" y="965478"/>
            <a:ext cx="9951482" cy="6808827"/>
          </a:xfrm>
          <a:prstGeom prst="rect">
            <a:avLst/>
          </a:prstGeom>
        </p:spPr>
      </p:pic>
      <p:sp>
        <p:nvSpPr>
          <p:cNvPr id="6" name="Text 2"/>
          <p:cNvSpPr/>
          <p:nvPr/>
        </p:nvSpPr>
        <p:spPr>
          <a:xfrm>
            <a:off x="572095" y="7921585"/>
            <a:ext cx="13486209" cy="419100"/>
          </a:xfrm>
          <a:prstGeom prst="rect">
            <a:avLst/>
          </a:prstGeom>
          <a:noFill/>
          <a:ln/>
        </p:spPr>
        <p:txBody>
          <a:bodyPr wrap="square" lIns="0" tIns="0" rIns="0" bIns="0" rtlCol="0" anchor="t"/>
          <a:lstStyle/>
          <a:p>
            <a:pPr algn="l" indent="0" marL="0">
              <a:lnSpc>
                <a:spcPts val="1600"/>
              </a:lnSpc>
              <a:buNone/>
            </a:pPr>
            <a:r>
              <a:rPr lang="en-US" sz="1000" dirty="0">
                <a:solidFill>
                  <a:srgbClr val="4C4C4D"/>
                </a:solidFill>
                <a:latin typeface="Heebo" pitchFamily="34" charset="0"/>
                <a:ea typeface="Heebo" pitchFamily="34" charset="-122"/>
                <a:cs typeface="Heebo" pitchFamily="34" charset="-120"/>
              </a:rPr>
              <a:t>This project analysis the E-commerce data behaviour using transitional data from 1000 purchases across various product categories. The goal is to uncover insights into spending patterns, customer segments, product preferences and purchasing behaviour to guide strategic business decisions</a:t>
            </a:r>
            <a:endParaRPr lang="en-US"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72095" y="398978"/>
            <a:ext cx="4812744" cy="453390"/>
          </a:xfrm>
          <a:prstGeom prst="rect">
            <a:avLst/>
          </a:prstGeom>
          <a:noFill/>
          <a:ln/>
        </p:spPr>
        <p:txBody>
          <a:bodyPr wrap="none" lIns="0" tIns="0" rIns="0" bIns="0" rtlCol="0" anchor="t"/>
          <a:lstStyle/>
          <a:p>
            <a:pPr algn="l" indent="0" marL="0">
              <a:lnSpc>
                <a:spcPts val="3550"/>
              </a:lnSpc>
              <a:buNone/>
            </a:pPr>
            <a:r>
              <a:rPr lang="en-US" sz="2850" dirty="0">
                <a:solidFill>
                  <a:srgbClr val="152D47"/>
                </a:solidFill>
                <a:latin typeface="Crimson Pro Semi Bold" pitchFamily="34" charset="0"/>
                <a:ea typeface="Crimson Pro Semi Bold" pitchFamily="34" charset="-122"/>
                <a:cs typeface="Crimson Pro Semi Bold" pitchFamily="34" charset="-120"/>
              </a:rPr>
              <a:t>Interactive Analytics Dashboard</a:t>
            </a:r>
            <a:endParaRPr lang="en-US" sz="2850" dirty="0"/>
          </a:p>
        </p:txBody>
      </p:sp>
      <p:pic>
        <p:nvPicPr>
          <p:cNvPr id="3" name="Image 0" descr="preencoded.png">    </p:cNvPr>
          <p:cNvPicPr>
            <a:picLocks noChangeAspect="1"/>
          </p:cNvPicPr>
          <p:nvPr/>
        </p:nvPicPr>
        <p:blipFill>
          <a:blip r:embed="rId1"/>
          <a:stretch>
            <a:fillRect/>
          </a:stretch>
        </p:blipFill>
        <p:spPr>
          <a:xfrm>
            <a:off x="572095" y="1142524"/>
            <a:ext cx="10134600" cy="8084820"/>
          </a:xfrm>
          <a:prstGeom prst="rect">
            <a:avLst/>
          </a:prstGeom>
        </p:spPr>
      </p:pic>
      <p:sp>
        <p:nvSpPr>
          <p:cNvPr id="4" name="Text 1"/>
          <p:cNvSpPr/>
          <p:nvPr/>
        </p:nvSpPr>
        <p:spPr>
          <a:xfrm>
            <a:off x="572095" y="9390578"/>
            <a:ext cx="13486209" cy="464344"/>
          </a:xfrm>
          <a:prstGeom prst="rect">
            <a:avLst/>
          </a:prstGeom>
          <a:noFill/>
          <a:ln/>
        </p:spPr>
        <p:txBody>
          <a:bodyPr wrap="squar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This interactive display presents the complete Power BI dashboard, visually showcasing all key metrics and insights derived from our comprehensive e-commerce analysis. Stakeholders can explore the data dynamically to inform strategic business decisions.</a:t>
            </a:r>
            <a:endParaRPr lang="en-US" sz="11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14137" y="576739"/>
            <a:ext cx="5904190" cy="637580"/>
          </a:xfrm>
          <a:prstGeom prst="rect">
            <a:avLst/>
          </a:prstGeom>
          <a:noFill/>
          <a:ln/>
        </p:spPr>
        <p:txBody>
          <a:bodyPr wrap="none" lIns="0" tIns="0" rIns="0" bIns="0" rtlCol="0" anchor="t"/>
          <a:lstStyle/>
          <a:p>
            <a:pPr algn="l" indent="0" marL="0">
              <a:lnSpc>
                <a:spcPts val="5000"/>
              </a:lnSpc>
              <a:buNone/>
            </a:pPr>
            <a:r>
              <a:rPr lang="en-US" sz="4000" dirty="0">
                <a:solidFill>
                  <a:srgbClr val="152D47"/>
                </a:solidFill>
                <a:latin typeface="Crimson Pro Semi Bold" pitchFamily="34" charset="0"/>
                <a:ea typeface="Crimson Pro Semi Bold" pitchFamily="34" charset="-122"/>
                <a:cs typeface="Crimson Pro Semi Bold" pitchFamily="34" charset="-120"/>
              </a:rPr>
              <a:t>Business Recommendations</a:t>
            </a:r>
            <a:endParaRPr lang="en-US" sz="4000" dirty="0"/>
          </a:p>
        </p:txBody>
      </p:sp>
      <p:sp>
        <p:nvSpPr>
          <p:cNvPr id="3" name="Shape 1"/>
          <p:cNvSpPr/>
          <p:nvPr/>
        </p:nvSpPr>
        <p:spPr>
          <a:xfrm>
            <a:off x="714137" y="1622346"/>
            <a:ext cx="6499027" cy="1874163"/>
          </a:xfrm>
          <a:prstGeom prst="roundRect">
            <a:avLst>
              <a:gd name="adj" fmla="val 5855"/>
            </a:avLst>
          </a:prstGeom>
          <a:solidFill>
            <a:srgbClr val="FFFFFF"/>
          </a:solidFill>
          <a:ln w="22860">
            <a:solidFill>
              <a:srgbClr val="2150FE"/>
            </a:solidFill>
            <a:prstDash val="solid"/>
          </a:ln>
        </p:spPr>
      </p:sp>
      <p:sp>
        <p:nvSpPr>
          <p:cNvPr id="4" name="Shape 2"/>
          <p:cNvSpPr/>
          <p:nvPr/>
        </p:nvSpPr>
        <p:spPr>
          <a:xfrm>
            <a:off x="691277" y="1622346"/>
            <a:ext cx="91440" cy="1874163"/>
          </a:xfrm>
          <a:prstGeom prst="roundRect">
            <a:avLst>
              <a:gd name="adj" fmla="val 33473"/>
            </a:avLst>
          </a:prstGeom>
          <a:solidFill>
            <a:srgbClr val="2150FE"/>
          </a:solidFill>
          <a:ln/>
        </p:spPr>
      </p:sp>
      <p:sp>
        <p:nvSpPr>
          <p:cNvPr id="5" name="Text 3"/>
          <p:cNvSpPr/>
          <p:nvPr/>
        </p:nvSpPr>
        <p:spPr>
          <a:xfrm>
            <a:off x="1009531" y="1849160"/>
            <a:ext cx="2679144"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Target Female Customers</a:t>
            </a:r>
            <a:endParaRPr lang="en-US" sz="2000" dirty="0"/>
          </a:p>
        </p:txBody>
      </p:sp>
      <p:sp>
        <p:nvSpPr>
          <p:cNvPr id="6" name="Text 4"/>
          <p:cNvSpPr/>
          <p:nvPr/>
        </p:nvSpPr>
        <p:spPr>
          <a:xfrm>
            <a:off x="1009531" y="2290286"/>
            <a:ext cx="597681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Female customers generate higher revenue (144K vs 133K). Develop targeted marketing campaigns and product offerings specifically for this demographic segment.</a:t>
            </a:r>
            <a:endParaRPr lang="en-US" sz="1600" dirty="0"/>
          </a:p>
        </p:txBody>
      </p:sp>
      <p:sp>
        <p:nvSpPr>
          <p:cNvPr id="7" name="Shape 5"/>
          <p:cNvSpPr/>
          <p:nvPr/>
        </p:nvSpPr>
        <p:spPr>
          <a:xfrm>
            <a:off x="7417118" y="1622346"/>
            <a:ext cx="6499146" cy="1874163"/>
          </a:xfrm>
          <a:prstGeom prst="roundRect">
            <a:avLst>
              <a:gd name="adj" fmla="val 5855"/>
            </a:avLst>
          </a:prstGeom>
          <a:solidFill>
            <a:srgbClr val="FFFFFF"/>
          </a:solidFill>
          <a:ln w="22860">
            <a:solidFill>
              <a:srgbClr val="04318F"/>
            </a:solidFill>
            <a:prstDash val="solid"/>
          </a:ln>
        </p:spPr>
      </p:sp>
      <p:sp>
        <p:nvSpPr>
          <p:cNvPr id="8" name="Shape 6"/>
          <p:cNvSpPr/>
          <p:nvPr/>
        </p:nvSpPr>
        <p:spPr>
          <a:xfrm>
            <a:off x="7394258" y="1622346"/>
            <a:ext cx="91440" cy="1874163"/>
          </a:xfrm>
          <a:prstGeom prst="roundRect">
            <a:avLst>
              <a:gd name="adj" fmla="val 33473"/>
            </a:avLst>
          </a:prstGeom>
          <a:solidFill>
            <a:srgbClr val="04318F"/>
          </a:solidFill>
          <a:ln/>
        </p:spPr>
      </p:sp>
      <p:sp>
        <p:nvSpPr>
          <p:cNvPr id="9" name="Text 7"/>
          <p:cNvSpPr/>
          <p:nvPr/>
        </p:nvSpPr>
        <p:spPr>
          <a:xfrm>
            <a:off x="7712512" y="1849160"/>
            <a:ext cx="3959304"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Focus on High-Performing Categories</a:t>
            </a:r>
            <a:endParaRPr lang="en-US" sz="2000" dirty="0"/>
          </a:p>
        </p:txBody>
      </p:sp>
      <p:sp>
        <p:nvSpPr>
          <p:cNvPr id="10" name="Text 8"/>
          <p:cNvSpPr/>
          <p:nvPr/>
        </p:nvSpPr>
        <p:spPr>
          <a:xfrm>
            <a:off x="7712512" y="2290286"/>
            <a:ext cx="597693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Watches, Mobiles, and Computers are top revenue generators. Increase inventory and promotional efforts for these sub-categories to maximize sales potential.</a:t>
            </a:r>
            <a:endParaRPr lang="en-US" sz="1600" dirty="0"/>
          </a:p>
        </p:txBody>
      </p:sp>
      <p:sp>
        <p:nvSpPr>
          <p:cNvPr id="11" name="Shape 9"/>
          <p:cNvSpPr/>
          <p:nvPr/>
        </p:nvSpPr>
        <p:spPr>
          <a:xfrm>
            <a:off x="714137" y="3700463"/>
            <a:ext cx="6499027" cy="1874163"/>
          </a:xfrm>
          <a:prstGeom prst="roundRect">
            <a:avLst>
              <a:gd name="adj" fmla="val 5855"/>
            </a:avLst>
          </a:prstGeom>
          <a:solidFill>
            <a:srgbClr val="FFFFFF"/>
          </a:solidFill>
          <a:ln w="22860">
            <a:solidFill>
              <a:srgbClr val="2150FE"/>
            </a:solidFill>
            <a:prstDash val="solid"/>
          </a:ln>
        </p:spPr>
      </p:sp>
      <p:sp>
        <p:nvSpPr>
          <p:cNvPr id="12" name="Shape 10"/>
          <p:cNvSpPr/>
          <p:nvPr/>
        </p:nvSpPr>
        <p:spPr>
          <a:xfrm>
            <a:off x="691277" y="3700463"/>
            <a:ext cx="91440" cy="1874163"/>
          </a:xfrm>
          <a:prstGeom prst="roundRect">
            <a:avLst>
              <a:gd name="adj" fmla="val 33473"/>
            </a:avLst>
          </a:prstGeom>
          <a:solidFill>
            <a:srgbClr val="2150FE"/>
          </a:solidFill>
          <a:ln/>
        </p:spPr>
      </p:sp>
      <p:sp>
        <p:nvSpPr>
          <p:cNvPr id="13" name="Text 11"/>
          <p:cNvSpPr/>
          <p:nvPr/>
        </p:nvSpPr>
        <p:spPr>
          <a:xfrm>
            <a:off x="1009531" y="3927277"/>
            <a:ext cx="2922508"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Optimize Discount Strategy</a:t>
            </a:r>
            <a:endParaRPr lang="en-US" sz="2000" dirty="0"/>
          </a:p>
        </p:txBody>
      </p:sp>
      <p:sp>
        <p:nvSpPr>
          <p:cNvPr id="14" name="Text 12"/>
          <p:cNvSpPr/>
          <p:nvPr/>
        </p:nvSpPr>
        <p:spPr>
          <a:xfrm>
            <a:off x="1009531" y="4368403"/>
            <a:ext cx="597681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Discounted transactions show higher average values (278.72 vs 255.75). Implement strategic discount campaigns while maintaining profitability margins.</a:t>
            </a:r>
            <a:endParaRPr lang="en-US" sz="1600" dirty="0"/>
          </a:p>
        </p:txBody>
      </p:sp>
      <p:sp>
        <p:nvSpPr>
          <p:cNvPr id="15" name="Shape 13"/>
          <p:cNvSpPr/>
          <p:nvPr/>
        </p:nvSpPr>
        <p:spPr>
          <a:xfrm>
            <a:off x="7417118" y="3700463"/>
            <a:ext cx="6499146" cy="1874163"/>
          </a:xfrm>
          <a:prstGeom prst="roundRect">
            <a:avLst>
              <a:gd name="adj" fmla="val 5855"/>
            </a:avLst>
          </a:prstGeom>
          <a:solidFill>
            <a:srgbClr val="FFFFFF"/>
          </a:solidFill>
          <a:ln w="22860">
            <a:solidFill>
              <a:srgbClr val="04318F"/>
            </a:solidFill>
            <a:prstDash val="solid"/>
          </a:ln>
        </p:spPr>
      </p:sp>
      <p:sp>
        <p:nvSpPr>
          <p:cNvPr id="16" name="Shape 14"/>
          <p:cNvSpPr/>
          <p:nvPr/>
        </p:nvSpPr>
        <p:spPr>
          <a:xfrm>
            <a:off x="7394258" y="3700463"/>
            <a:ext cx="91440" cy="1874163"/>
          </a:xfrm>
          <a:prstGeom prst="roundRect">
            <a:avLst>
              <a:gd name="adj" fmla="val 33473"/>
            </a:avLst>
          </a:prstGeom>
          <a:solidFill>
            <a:srgbClr val="04318F"/>
          </a:solidFill>
          <a:ln/>
        </p:spPr>
      </p:sp>
      <p:sp>
        <p:nvSpPr>
          <p:cNvPr id="17" name="Text 15"/>
          <p:cNvSpPr/>
          <p:nvPr/>
        </p:nvSpPr>
        <p:spPr>
          <a:xfrm>
            <a:off x="7712512" y="3927277"/>
            <a:ext cx="3898225"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Enhance Customer Loyalty Programs</a:t>
            </a:r>
            <a:endParaRPr lang="en-US" sz="2000" dirty="0"/>
          </a:p>
        </p:txBody>
      </p:sp>
      <p:sp>
        <p:nvSpPr>
          <p:cNvPr id="18" name="Text 16"/>
          <p:cNvSpPr/>
          <p:nvPr/>
        </p:nvSpPr>
        <p:spPr>
          <a:xfrm>
            <a:off x="7712512" y="4368403"/>
            <a:ext cx="597693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Top customers make 26-27 transactions each. Create VIP programs and personalized experiences to retain high-value customers and increase lifetime value.</a:t>
            </a:r>
            <a:endParaRPr lang="en-US" sz="1600" dirty="0"/>
          </a:p>
        </p:txBody>
      </p:sp>
      <p:sp>
        <p:nvSpPr>
          <p:cNvPr id="19" name="Shape 17"/>
          <p:cNvSpPr/>
          <p:nvPr/>
        </p:nvSpPr>
        <p:spPr>
          <a:xfrm>
            <a:off x="714137" y="5778579"/>
            <a:ext cx="6499027" cy="1874163"/>
          </a:xfrm>
          <a:prstGeom prst="roundRect">
            <a:avLst>
              <a:gd name="adj" fmla="val 5855"/>
            </a:avLst>
          </a:prstGeom>
          <a:solidFill>
            <a:srgbClr val="FFFFFF"/>
          </a:solidFill>
          <a:ln w="22860">
            <a:solidFill>
              <a:srgbClr val="2150FE"/>
            </a:solidFill>
            <a:prstDash val="solid"/>
          </a:ln>
        </p:spPr>
      </p:sp>
      <p:sp>
        <p:nvSpPr>
          <p:cNvPr id="20" name="Shape 18"/>
          <p:cNvSpPr/>
          <p:nvPr/>
        </p:nvSpPr>
        <p:spPr>
          <a:xfrm>
            <a:off x="691277" y="5778579"/>
            <a:ext cx="91440" cy="1874163"/>
          </a:xfrm>
          <a:prstGeom prst="roundRect">
            <a:avLst>
              <a:gd name="adj" fmla="val 33473"/>
            </a:avLst>
          </a:prstGeom>
          <a:solidFill>
            <a:srgbClr val="2150FE"/>
          </a:solidFill>
          <a:ln/>
        </p:spPr>
      </p:sp>
      <p:sp>
        <p:nvSpPr>
          <p:cNvPr id="21" name="Text 19"/>
          <p:cNvSpPr/>
          <p:nvPr/>
        </p:nvSpPr>
        <p:spPr>
          <a:xfrm>
            <a:off x="1009531" y="6005393"/>
            <a:ext cx="3171468"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Balance Channel Performance</a:t>
            </a:r>
            <a:endParaRPr lang="en-US" sz="2000" dirty="0"/>
          </a:p>
        </p:txBody>
      </p:sp>
      <p:sp>
        <p:nvSpPr>
          <p:cNvPr id="22" name="Text 20"/>
          <p:cNvSpPr/>
          <p:nvPr/>
        </p:nvSpPr>
        <p:spPr>
          <a:xfrm>
            <a:off x="1009531" y="6446520"/>
            <a:ext cx="597681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In-store and online channels perform similarly. Invest in omnichannel experiences and ensure consistent service quality across both platforms.</a:t>
            </a:r>
            <a:endParaRPr lang="en-US" sz="1600" dirty="0"/>
          </a:p>
        </p:txBody>
      </p:sp>
      <p:sp>
        <p:nvSpPr>
          <p:cNvPr id="23" name="Shape 21"/>
          <p:cNvSpPr/>
          <p:nvPr/>
        </p:nvSpPr>
        <p:spPr>
          <a:xfrm>
            <a:off x="7417118" y="5778579"/>
            <a:ext cx="6499146" cy="1874163"/>
          </a:xfrm>
          <a:prstGeom prst="roundRect">
            <a:avLst>
              <a:gd name="adj" fmla="val 5855"/>
            </a:avLst>
          </a:prstGeom>
          <a:solidFill>
            <a:srgbClr val="FFFFFF"/>
          </a:solidFill>
          <a:ln w="22860">
            <a:solidFill>
              <a:srgbClr val="04318F"/>
            </a:solidFill>
            <a:prstDash val="solid"/>
          </a:ln>
        </p:spPr>
      </p:sp>
      <p:sp>
        <p:nvSpPr>
          <p:cNvPr id="24" name="Shape 22"/>
          <p:cNvSpPr/>
          <p:nvPr/>
        </p:nvSpPr>
        <p:spPr>
          <a:xfrm>
            <a:off x="7394258" y="5778579"/>
            <a:ext cx="91440" cy="1874163"/>
          </a:xfrm>
          <a:prstGeom prst="roundRect">
            <a:avLst>
              <a:gd name="adj" fmla="val 33473"/>
            </a:avLst>
          </a:prstGeom>
          <a:solidFill>
            <a:srgbClr val="04318F"/>
          </a:solidFill>
          <a:ln/>
        </p:spPr>
      </p:sp>
      <p:sp>
        <p:nvSpPr>
          <p:cNvPr id="25" name="Text 23"/>
          <p:cNvSpPr/>
          <p:nvPr/>
        </p:nvSpPr>
        <p:spPr>
          <a:xfrm>
            <a:off x="7712512" y="6005393"/>
            <a:ext cx="3187422" cy="318730"/>
          </a:xfrm>
          <a:prstGeom prst="rect">
            <a:avLst/>
          </a:prstGeom>
          <a:noFill/>
          <a:ln/>
        </p:spPr>
        <p:txBody>
          <a:bodyPr wrap="none" lIns="0" tIns="0" rIns="0" bIns="0" rtlCol="0" anchor="t"/>
          <a:lstStyle/>
          <a:p>
            <a:pPr algn="l" indent="0" marL="0">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Leverage Payment Preferences</a:t>
            </a:r>
            <a:endParaRPr lang="en-US" sz="2000" dirty="0"/>
          </a:p>
        </p:txBody>
      </p:sp>
      <p:sp>
        <p:nvSpPr>
          <p:cNvPr id="26" name="Text 24"/>
          <p:cNvSpPr/>
          <p:nvPr/>
        </p:nvSpPr>
        <p:spPr>
          <a:xfrm>
            <a:off x="7712512" y="6446520"/>
            <a:ext cx="5976938" cy="979408"/>
          </a:xfrm>
          <a:prstGeom prst="rect">
            <a:avLst/>
          </a:prstGeom>
          <a:noFill/>
          <a:ln/>
        </p:spPr>
        <p:txBody>
          <a:bodyPr wrap="square" lIns="0" tIns="0" rIns="0" bIns="0" rtlCol="0" anchor="t"/>
          <a:lstStyle/>
          <a:p>
            <a:pPr algn="l" indent="0" marL="0">
              <a:lnSpc>
                <a:spcPts val="2550"/>
              </a:lnSpc>
              <a:buNone/>
            </a:pPr>
            <a:r>
              <a:rPr lang="en-US" sz="1600" dirty="0">
                <a:solidFill>
                  <a:srgbClr val="4C4C4D"/>
                </a:solidFill>
                <a:latin typeface="Heebo" pitchFamily="34" charset="0"/>
                <a:ea typeface="Heebo" pitchFamily="34" charset="-122"/>
                <a:cs typeface="Heebo" pitchFamily="34" charset="-120"/>
              </a:rPr>
              <a:t>PayPal is the most popular payment method. Ensure seamless integration and consider incentives for preferred payment methods to improve conversion rates.</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64619" y="601504"/>
            <a:ext cx="5462230" cy="682823"/>
          </a:xfrm>
          <a:prstGeom prst="rect">
            <a:avLst/>
          </a:prstGeom>
          <a:noFill/>
          <a:ln/>
        </p:spPr>
        <p:txBody>
          <a:bodyPr wrap="none" lIns="0" tIns="0" rIns="0" bIns="0" rtlCol="0" anchor="t"/>
          <a:lstStyle/>
          <a:p>
            <a:pPr algn="l" indent="0" marL="0">
              <a:lnSpc>
                <a:spcPts val="5350"/>
              </a:lnSpc>
              <a:buNone/>
            </a:pPr>
            <a:r>
              <a:rPr lang="en-US" sz="4300" dirty="0">
                <a:solidFill>
                  <a:srgbClr val="152D47"/>
                </a:solidFill>
                <a:latin typeface="Crimson Pro Semi Bold" pitchFamily="34" charset="0"/>
                <a:ea typeface="Crimson Pro Semi Bold" pitchFamily="34" charset="-122"/>
                <a:cs typeface="Crimson Pro Semi Bold" pitchFamily="34" charset="-120"/>
              </a:rPr>
              <a:t>Dataset Summary</a:t>
            </a:r>
            <a:endParaRPr lang="en-US" sz="4300" dirty="0"/>
          </a:p>
        </p:txBody>
      </p:sp>
      <p:sp>
        <p:nvSpPr>
          <p:cNvPr id="3" name="Text 1"/>
          <p:cNvSpPr/>
          <p:nvPr/>
        </p:nvSpPr>
        <p:spPr>
          <a:xfrm>
            <a:off x="764619" y="1721287"/>
            <a:ext cx="13101161" cy="349568"/>
          </a:xfrm>
          <a:prstGeom prst="rect">
            <a:avLst/>
          </a:prstGeom>
          <a:noFill/>
          <a:ln/>
        </p:spPr>
        <p:txBody>
          <a:bodyPr wrap="none" lIns="0" tIns="0" rIns="0" bIns="0" rtlCol="0" anchor="t"/>
          <a:lstStyle/>
          <a:p>
            <a:pPr algn="l" indent="0" marL="0">
              <a:lnSpc>
                <a:spcPts val="2750"/>
              </a:lnSpc>
              <a:buNone/>
            </a:pPr>
            <a:r>
              <a:rPr lang="en-US" sz="1700" b="1" dirty="0">
                <a:solidFill>
                  <a:srgbClr val="4C4C4D"/>
                </a:solidFill>
                <a:latin typeface="Heebo" pitchFamily="34" charset="0"/>
                <a:ea typeface="Heebo" pitchFamily="34" charset="-122"/>
                <a:cs typeface="Heebo" pitchFamily="34" charset="-120"/>
              </a:rPr>
              <a:t>Rows:</a:t>
            </a:r>
            <a:pPr algn="l" indent="0" marL="0">
              <a:lnSpc>
                <a:spcPts val="2750"/>
              </a:lnSpc>
              <a:buNone/>
            </a:pPr>
            <a:r>
              <a:rPr lang="en-US" sz="1700" dirty="0">
                <a:solidFill>
                  <a:srgbClr val="4C4C4D"/>
                </a:solidFill>
                <a:latin typeface="Heebo" pitchFamily="34" charset="0"/>
                <a:ea typeface="Heebo" pitchFamily="34" charset="-122"/>
                <a:cs typeface="Heebo" pitchFamily="34" charset="-120"/>
              </a:rPr>
              <a:t> 1000</a:t>
            </a:r>
            <a:endParaRPr lang="en-US" sz="1700" dirty="0"/>
          </a:p>
        </p:txBody>
      </p:sp>
      <p:sp>
        <p:nvSpPr>
          <p:cNvPr id="4" name="Text 2"/>
          <p:cNvSpPr/>
          <p:nvPr/>
        </p:nvSpPr>
        <p:spPr>
          <a:xfrm>
            <a:off x="764619" y="2316599"/>
            <a:ext cx="13101161" cy="349568"/>
          </a:xfrm>
          <a:prstGeom prst="rect">
            <a:avLst/>
          </a:prstGeom>
          <a:noFill/>
          <a:ln/>
        </p:spPr>
        <p:txBody>
          <a:bodyPr wrap="none" lIns="0" tIns="0" rIns="0" bIns="0" rtlCol="0" anchor="t"/>
          <a:lstStyle/>
          <a:p>
            <a:pPr algn="l" indent="0" marL="0">
              <a:lnSpc>
                <a:spcPts val="2750"/>
              </a:lnSpc>
              <a:buNone/>
            </a:pPr>
            <a:r>
              <a:rPr lang="en-US" sz="1700" b="1" dirty="0">
                <a:solidFill>
                  <a:srgbClr val="4C4C4D"/>
                </a:solidFill>
                <a:latin typeface="Heebo" pitchFamily="34" charset="0"/>
                <a:ea typeface="Heebo" pitchFamily="34" charset="-122"/>
                <a:cs typeface="Heebo" pitchFamily="34" charset="-120"/>
              </a:rPr>
              <a:t>Columns:</a:t>
            </a:r>
            <a:pPr algn="l" indent="0" marL="0">
              <a:lnSpc>
                <a:spcPts val="2750"/>
              </a:lnSpc>
              <a:buNone/>
            </a:pPr>
            <a:r>
              <a:rPr lang="en-US" sz="1700" dirty="0">
                <a:solidFill>
                  <a:srgbClr val="4C4C4D"/>
                </a:solidFill>
                <a:latin typeface="Heebo" pitchFamily="34" charset="0"/>
                <a:ea typeface="Heebo" pitchFamily="34" charset="-122"/>
                <a:cs typeface="Heebo" pitchFamily="34" charset="-120"/>
              </a:rPr>
              <a:t> 18</a:t>
            </a:r>
            <a:endParaRPr lang="en-US" sz="1700" dirty="0"/>
          </a:p>
        </p:txBody>
      </p:sp>
      <p:sp>
        <p:nvSpPr>
          <p:cNvPr id="5" name="Text 3"/>
          <p:cNvSpPr/>
          <p:nvPr/>
        </p:nvSpPr>
        <p:spPr>
          <a:xfrm>
            <a:off x="764619" y="2993827"/>
            <a:ext cx="4369832" cy="546140"/>
          </a:xfrm>
          <a:prstGeom prst="rect">
            <a:avLst/>
          </a:prstGeom>
          <a:noFill/>
          <a:ln/>
        </p:spPr>
        <p:txBody>
          <a:bodyPr wrap="none" lIns="0" tIns="0" rIns="0" bIns="0" rtlCol="0" anchor="t"/>
          <a:lstStyle/>
          <a:p>
            <a:pPr algn="l" indent="0" marL="0">
              <a:lnSpc>
                <a:spcPts val="4300"/>
              </a:lnSpc>
              <a:buNone/>
            </a:pPr>
            <a:r>
              <a:rPr lang="en-US" sz="3400" dirty="0">
                <a:solidFill>
                  <a:srgbClr val="152D47"/>
                </a:solidFill>
                <a:latin typeface="Crimson Pro Semi Bold" pitchFamily="34" charset="0"/>
                <a:ea typeface="Crimson Pro Semi Bold" pitchFamily="34" charset="-122"/>
                <a:cs typeface="Crimson Pro Semi Bold" pitchFamily="34" charset="-120"/>
              </a:rPr>
              <a:t>Key Features</a:t>
            </a:r>
            <a:endParaRPr lang="en-US" sz="3400" dirty="0"/>
          </a:p>
        </p:txBody>
      </p:sp>
      <p:sp>
        <p:nvSpPr>
          <p:cNvPr id="6" name="Text 4"/>
          <p:cNvSpPr/>
          <p:nvPr/>
        </p:nvSpPr>
        <p:spPr>
          <a:xfrm>
            <a:off x="764619" y="4086106"/>
            <a:ext cx="2810113" cy="341352"/>
          </a:xfrm>
          <a:prstGeom prst="rect">
            <a:avLst/>
          </a:prstGeom>
          <a:noFill/>
          <a:ln/>
        </p:spPr>
        <p:txBody>
          <a:bodyPr wrap="none" lIns="0" tIns="0" rIns="0" bIns="0" rtlCol="0" anchor="t"/>
          <a:lstStyle/>
          <a:p>
            <a:pPr algn="l" indent="0" marL="0">
              <a:lnSpc>
                <a:spcPts val="2650"/>
              </a:lnSpc>
              <a:buNone/>
            </a:pPr>
            <a:r>
              <a:rPr lang="en-US" sz="2150" dirty="0">
                <a:solidFill>
                  <a:srgbClr val="2150FE"/>
                </a:solidFill>
                <a:latin typeface="Crimson Pro Semi Bold" pitchFamily="34" charset="0"/>
                <a:ea typeface="Crimson Pro Semi Bold" pitchFamily="34" charset="-122"/>
                <a:cs typeface="Crimson Pro Semi Bold" pitchFamily="34" charset="-120"/>
              </a:rPr>
              <a:t>Customer Demographics</a:t>
            </a:r>
            <a:endParaRPr lang="en-US" sz="2150" dirty="0"/>
          </a:p>
        </p:txBody>
      </p:sp>
      <p:sp>
        <p:nvSpPr>
          <p:cNvPr id="7" name="Text 5"/>
          <p:cNvSpPr/>
          <p:nvPr/>
        </p:nvSpPr>
        <p:spPr>
          <a:xfrm>
            <a:off x="764619" y="4645938"/>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customer_id</a:t>
            </a:r>
            <a:endParaRPr lang="en-US" sz="1700" dirty="0"/>
          </a:p>
        </p:txBody>
      </p:sp>
      <p:sp>
        <p:nvSpPr>
          <p:cNvPr id="8" name="Text 6"/>
          <p:cNvSpPr/>
          <p:nvPr/>
        </p:nvSpPr>
        <p:spPr>
          <a:xfrm>
            <a:off x="764619" y="5071943"/>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customer_name</a:t>
            </a:r>
            <a:endParaRPr lang="en-US" sz="1700" dirty="0"/>
          </a:p>
        </p:txBody>
      </p:sp>
      <p:sp>
        <p:nvSpPr>
          <p:cNvPr id="9" name="Text 7"/>
          <p:cNvSpPr/>
          <p:nvPr/>
        </p:nvSpPr>
        <p:spPr>
          <a:xfrm>
            <a:off x="764619" y="5497949"/>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age</a:t>
            </a:r>
            <a:endParaRPr lang="en-US" sz="1700" dirty="0"/>
          </a:p>
        </p:txBody>
      </p:sp>
      <p:sp>
        <p:nvSpPr>
          <p:cNvPr id="10" name="Text 8"/>
          <p:cNvSpPr/>
          <p:nvPr/>
        </p:nvSpPr>
        <p:spPr>
          <a:xfrm>
            <a:off x="764619" y="5923955"/>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gender</a:t>
            </a:r>
            <a:endParaRPr lang="en-US" sz="1700" dirty="0"/>
          </a:p>
        </p:txBody>
      </p:sp>
      <p:sp>
        <p:nvSpPr>
          <p:cNvPr id="11" name="Text 9"/>
          <p:cNvSpPr/>
          <p:nvPr/>
        </p:nvSpPr>
        <p:spPr>
          <a:xfrm>
            <a:off x="764619" y="6349960"/>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location</a:t>
            </a:r>
            <a:endParaRPr lang="en-US" sz="1700" dirty="0"/>
          </a:p>
        </p:txBody>
      </p:sp>
      <p:sp>
        <p:nvSpPr>
          <p:cNvPr id="12" name="Text 10"/>
          <p:cNvSpPr/>
          <p:nvPr/>
        </p:nvSpPr>
        <p:spPr>
          <a:xfrm>
            <a:off x="5271373" y="4086106"/>
            <a:ext cx="2731056" cy="341352"/>
          </a:xfrm>
          <a:prstGeom prst="rect">
            <a:avLst/>
          </a:prstGeom>
          <a:noFill/>
          <a:ln/>
        </p:spPr>
        <p:txBody>
          <a:bodyPr wrap="none" lIns="0" tIns="0" rIns="0" bIns="0" rtlCol="0" anchor="t"/>
          <a:lstStyle/>
          <a:p>
            <a:pPr algn="l" indent="0" marL="0">
              <a:lnSpc>
                <a:spcPts val="2650"/>
              </a:lnSpc>
              <a:buNone/>
            </a:pPr>
            <a:r>
              <a:rPr lang="en-US" sz="2150" dirty="0">
                <a:solidFill>
                  <a:srgbClr val="2150FE"/>
                </a:solidFill>
                <a:latin typeface="Crimson Pro Semi Bold" pitchFamily="34" charset="0"/>
                <a:ea typeface="Crimson Pro Semi Bold" pitchFamily="34" charset="-122"/>
                <a:cs typeface="Crimson Pro Semi Bold" pitchFamily="34" charset="-120"/>
              </a:rPr>
              <a:t>Transaction Details</a:t>
            </a:r>
            <a:endParaRPr lang="en-US" sz="2150" dirty="0"/>
          </a:p>
        </p:txBody>
      </p:sp>
      <p:sp>
        <p:nvSpPr>
          <p:cNvPr id="13" name="Text 11"/>
          <p:cNvSpPr/>
          <p:nvPr/>
        </p:nvSpPr>
        <p:spPr>
          <a:xfrm>
            <a:off x="5271373" y="4645938"/>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transaction_id</a:t>
            </a:r>
            <a:endParaRPr lang="en-US" sz="1700" dirty="0"/>
          </a:p>
        </p:txBody>
      </p:sp>
      <p:sp>
        <p:nvSpPr>
          <p:cNvPr id="14" name="Text 12"/>
          <p:cNvSpPr/>
          <p:nvPr/>
        </p:nvSpPr>
        <p:spPr>
          <a:xfrm>
            <a:off x="5271373" y="5071943"/>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sales_date</a:t>
            </a:r>
            <a:endParaRPr lang="en-US" sz="1700" dirty="0"/>
          </a:p>
        </p:txBody>
      </p:sp>
      <p:sp>
        <p:nvSpPr>
          <p:cNvPr id="15" name="Text 13"/>
          <p:cNvSpPr/>
          <p:nvPr/>
        </p:nvSpPr>
        <p:spPr>
          <a:xfrm>
            <a:off x="5271373" y="5497949"/>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transaction_amount</a:t>
            </a:r>
            <a:endParaRPr lang="en-US" sz="1700" dirty="0"/>
          </a:p>
        </p:txBody>
      </p:sp>
      <p:sp>
        <p:nvSpPr>
          <p:cNvPr id="16" name="Text 14"/>
          <p:cNvSpPr/>
          <p:nvPr/>
        </p:nvSpPr>
        <p:spPr>
          <a:xfrm>
            <a:off x="5271373" y="5923955"/>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Discount_amount</a:t>
            </a:r>
            <a:endParaRPr lang="en-US" sz="1700" dirty="0"/>
          </a:p>
        </p:txBody>
      </p:sp>
      <p:sp>
        <p:nvSpPr>
          <p:cNvPr id="17" name="Text 15"/>
          <p:cNvSpPr/>
          <p:nvPr/>
        </p:nvSpPr>
        <p:spPr>
          <a:xfrm>
            <a:off x="5271373" y="6349960"/>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payment_method</a:t>
            </a:r>
            <a:endParaRPr lang="en-US" sz="1700" dirty="0"/>
          </a:p>
        </p:txBody>
      </p:sp>
      <p:sp>
        <p:nvSpPr>
          <p:cNvPr id="18" name="Text 16"/>
          <p:cNvSpPr/>
          <p:nvPr/>
        </p:nvSpPr>
        <p:spPr>
          <a:xfrm>
            <a:off x="5271373" y="6775966"/>
            <a:ext cx="3966210"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sales_channel</a:t>
            </a:r>
            <a:endParaRPr lang="en-US" sz="1700" dirty="0"/>
          </a:p>
        </p:txBody>
      </p:sp>
      <p:sp>
        <p:nvSpPr>
          <p:cNvPr id="19" name="Text 17"/>
          <p:cNvSpPr/>
          <p:nvPr/>
        </p:nvSpPr>
        <p:spPr>
          <a:xfrm>
            <a:off x="9778127" y="4086106"/>
            <a:ext cx="3233023" cy="341352"/>
          </a:xfrm>
          <a:prstGeom prst="rect">
            <a:avLst/>
          </a:prstGeom>
          <a:noFill/>
          <a:ln/>
        </p:spPr>
        <p:txBody>
          <a:bodyPr wrap="none" lIns="0" tIns="0" rIns="0" bIns="0" rtlCol="0" anchor="t"/>
          <a:lstStyle/>
          <a:p>
            <a:pPr algn="l" indent="0" marL="0">
              <a:lnSpc>
                <a:spcPts val="2650"/>
              </a:lnSpc>
              <a:buNone/>
            </a:pPr>
            <a:r>
              <a:rPr lang="en-US" sz="2150" dirty="0">
                <a:solidFill>
                  <a:srgbClr val="2150FE"/>
                </a:solidFill>
                <a:latin typeface="Crimson Pro Semi Bold" pitchFamily="34" charset="0"/>
                <a:ea typeface="Crimson Pro Semi Bold" pitchFamily="34" charset="-122"/>
                <a:cs typeface="Crimson Pro Semi Bold" pitchFamily="34" charset="-120"/>
              </a:rPr>
              <a:t>Product &amp; Store Information</a:t>
            </a:r>
            <a:endParaRPr lang="en-US" sz="2150" dirty="0"/>
          </a:p>
        </p:txBody>
      </p:sp>
      <p:sp>
        <p:nvSpPr>
          <p:cNvPr id="20" name="Text 18"/>
          <p:cNvSpPr/>
          <p:nvPr/>
        </p:nvSpPr>
        <p:spPr>
          <a:xfrm>
            <a:off x="9778127" y="4645938"/>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product_id</a:t>
            </a:r>
            <a:endParaRPr lang="en-US" sz="1700" dirty="0"/>
          </a:p>
        </p:txBody>
      </p:sp>
      <p:sp>
        <p:nvSpPr>
          <p:cNvPr id="21" name="Text 19"/>
          <p:cNvSpPr/>
          <p:nvPr/>
        </p:nvSpPr>
        <p:spPr>
          <a:xfrm>
            <a:off x="9778127" y="5071943"/>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productname</a:t>
            </a:r>
            <a:endParaRPr lang="en-US" sz="1700" dirty="0"/>
          </a:p>
        </p:txBody>
      </p:sp>
      <p:sp>
        <p:nvSpPr>
          <p:cNvPr id="22" name="Text 20"/>
          <p:cNvSpPr/>
          <p:nvPr/>
        </p:nvSpPr>
        <p:spPr>
          <a:xfrm>
            <a:off x="9778127" y="5497949"/>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category</a:t>
            </a:r>
            <a:endParaRPr lang="en-US" sz="1700" dirty="0"/>
          </a:p>
        </p:txBody>
      </p:sp>
      <p:sp>
        <p:nvSpPr>
          <p:cNvPr id="23" name="Text 21"/>
          <p:cNvSpPr/>
          <p:nvPr/>
        </p:nvSpPr>
        <p:spPr>
          <a:xfrm>
            <a:off x="9778127" y="5923955"/>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sub_category</a:t>
            </a:r>
            <a:endParaRPr lang="en-US" sz="1700" dirty="0"/>
          </a:p>
        </p:txBody>
      </p:sp>
      <p:sp>
        <p:nvSpPr>
          <p:cNvPr id="24" name="Text 22"/>
          <p:cNvSpPr/>
          <p:nvPr/>
        </p:nvSpPr>
        <p:spPr>
          <a:xfrm>
            <a:off x="9778127" y="6349960"/>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store_id</a:t>
            </a:r>
            <a:endParaRPr lang="en-US" sz="1700" dirty="0"/>
          </a:p>
        </p:txBody>
      </p:sp>
      <p:sp>
        <p:nvSpPr>
          <p:cNvPr id="25" name="Text 23"/>
          <p:cNvSpPr/>
          <p:nvPr/>
        </p:nvSpPr>
        <p:spPr>
          <a:xfrm>
            <a:off x="9778127" y="6775966"/>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store_name</a:t>
            </a:r>
            <a:endParaRPr lang="en-US" sz="1700" dirty="0"/>
          </a:p>
        </p:txBody>
      </p:sp>
      <p:sp>
        <p:nvSpPr>
          <p:cNvPr id="26" name="Text 24"/>
          <p:cNvSpPr/>
          <p:nvPr/>
        </p:nvSpPr>
        <p:spPr>
          <a:xfrm>
            <a:off x="9778127" y="7201972"/>
            <a:ext cx="4102656" cy="349568"/>
          </a:xfrm>
          <a:prstGeom prst="rect">
            <a:avLst/>
          </a:prstGeom>
          <a:noFill/>
          <a:ln/>
        </p:spPr>
        <p:txBody>
          <a:bodyPr wrap="none" lIns="0" tIns="0" rIns="0" bIns="0" rtlCol="0" anchor="t"/>
          <a:lstStyle/>
          <a:p>
            <a:pPr algn="l" marL="342900" indent="-342900">
              <a:lnSpc>
                <a:spcPts val="2750"/>
              </a:lnSpc>
              <a:buSzPct val="100000"/>
              <a:buChar char="•"/>
            </a:pPr>
            <a:r>
              <a:rPr lang="en-US" sz="1700" dirty="0">
                <a:solidFill>
                  <a:srgbClr val="4C4C4D"/>
                </a:solidFill>
                <a:latin typeface="Heebo" pitchFamily="34" charset="0"/>
                <a:ea typeface="Heebo" pitchFamily="34" charset="-122"/>
                <a:cs typeface="Heebo" pitchFamily="34" charset="-120"/>
              </a:rPr>
              <a:t>store_location</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72095" y="339447"/>
            <a:ext cx="5059561" cy="385763"/>
          </a:xfrm>
          <a:prstGeom prst="rect">
            <a:avLst/>
          </a:prstGeom>
          <a:noFill/>
          <a:ln/>
        </p:spPr>
        <p:txBody>
          <a:bodyPr wrap="none" lIns="0" tIns="0" rIns="0" bIns="0" rtlCol="0" anchor="t"/>
          <a:lstStyle/>
          <a:p>
            <a:pPr algn="l" indent="0" marL="0">
              <a:lnSpc>
                <a:spcPts val="3000"/>
              </a:lnSpc>
              <a:buNone/>
            </a:pPr>
            <a:r>
              <a:rPr lang="en-US" sz="2400" dirty="0">
                <a:solidFill>
                  <a:srgbClr val="152D47"/>
                </a:solidFill>
                <a:latin typeface="Crimson Pro Semi Bold" pitchFamily="34" charset="0"/>
                <a:ea typeface="Crimson Pro Semi Bold" pitchFamily="34" charset="-122"/>
                <a:cs typeface="Crimson Pro Semi Bold" pitchFamily="34" charset="-120"/>
              </a:rPr>
              <a:t>Exploratory Data Analysis using Python</a:t>
            </a:r>
            <a:endParaRPr lang="en-US" sz="2400" dirty="0"/>
          </a:p>
        </p:txBody>
      </p:sp>
      <p:sp>
        <p:nvSpPr>
          <p:cNvPr id="3" name="Text 1"/>
          <p:cNvSpPr/>
          <p:nvPr/>
        </p:nvSpPr>
        <p:spPr>
          <a:xfrm>
            <a:off x="572095" y="972026"/>
            <a:ext cx="13486209"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We began with data preparation and cleaning in Python:</a:t>
            </a:r>
            <a:endParaRPr lang="en-US" sz="950" dirty="0"/>
          </a:p>
        </p:txBody>
      </p:sp>
      <p:sp>
        <p:nvSpPr>
          <p:cNvPr id="4" name="Text 2"/>
          <p:cNvSpPr/>
          <p:nvPr/>
        </p:nvSpPr>
        <p:spPr>
          <a:xfrm>
            <a:off x="572095" y="1308378"/>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01</a:t>
            </a:r>
            <a:endParaRPr lang="en-US" sz="950" dirty="0"/>
          </a:p>
        </p:txBody>
      </p:sp>
      <p:sp>
        <p:nvSpPr>
          <p:cNvPr id="5" name="Shape 3"/>
          <p:cNvSpPr/>
          <p:nvPr/>
        </p:nvSpPr>
        <p:spPr>
          <a:xfrm>
            <a:off x="572095" y="1502926"/>
            <a:ext cx="6681430" cy="15240"/>
          </a:xfrm>
          <a:prstGeom prst="rect">
            <a:avLst/>
          </a:prstGeom>
          <a:solidFill>
            <a:srgbClr val="2150FE"/>
          </a:solidFill>
          <a:ln/>
        </p:spPr>
      </p:sp>
      <p:sp>
        <p:nvSpPr>
          <p:cNvPr id="6" name="Text 4"/>
          <p:cNvSpPr/>
          <p:nvPr/>
        </p:nvSpPr>
        <p:spPr>
          <a:xfrm>
            <a:off x="572095" y="1595080"/>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Data Loading</a:t>
            </a:r>
            <a:endParaRPr lang="en-US" sz="1200" dirty="0"/>
          </a:p>
        </p:txBody>
      </p:sp>
      <p:sp>
        <p:nvSpPr>
          <p:cNvPr id="7" name="Text 5"/>
          <p:cNvSpPr/>
          <p:nvPr/>
        </p:nvSpPr>
        <p:spPr>
          <a:xfrm>
            <a:off x="572095" y="1862018"/>
            <a:ext cx="6681430"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Imported the dataset using pandas</a:t>
            </a:r>
            <a:endParaRPr lang="en-US" sz="950" dirty="0"/>
          </a:p>
        </p:txBody>
      </p:sp>
      <p:sp>
        <p:nvSpPr>
          <p:cNvPr id="8" name="Text 6"/>
          <p:cNvSpPr/>
          <p:nvPr/>
        </p:nvSpPr>
        <p:spPr>
          <a:xfrm>
            <a:off x="7376874" y="1308378"/>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02</a:t>
            </a:r>
            <a:endParaRPr lang="en-US" sz="950" dirty="0"/>
          </a:p>
        </p:txBody>
      </p:sp>
      <p:sp>
        <p:nvSpPr>
          <p:cNvPr id="9" name="Shape 7"/>
          <p:cNvSpPr/>
          <p:nvPr/>
        </p:nvSpPr>
        <p:spPr>
          <a:xfrm>
            <a:off x="7376874" y="1502926"/>
            <a:ext cx="6681430" cy="15240"/>
          </a:xfrm>
          <a:prstGeom prst="rect">
            <a:avLst/>
          </a:prstGeom>
          <a:solidFill>
            <a:srgbClr val="2150FE"/>
          </a:solidFill>
          <a:ln/>
        </p:spPr>
      </p:sp>
      <p:sp>
        <p:nvSpPr>
          <p:cNvPr id="10" name="Text 8"/>
          <p:cNvSpPr/>
          <p:nvPr/>
        </p:nvSpPr>
        <p:spPr>
          <a:xfrm>
            <a:off x="7376874" y="1595080"/>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Initial Exploration</a:t>
            </a:r>
            <a:endParaRPr lang="en-US" sz="1200" dirty="0"/>
          </a:p>
        </p:txBody>
      </p:sp>
      <p:sp>
        <p:nvSpPr>
          <p:cNvPr id="11" name="Text 9"/>
          <p:cNvSpPr/>
          <p:nvPr/>
        </p:nvSpPr>
        <p:spPr>
          <a:xfrm>
            <a:off x="7376874" y="1862018"/>
            <a:ext cx="6681430"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Used df.info() to check structure and df.describe() for summary statistics.</a:t>
            </a:r>
            <a:endParaRPr lang="en-US" sz="950" dirty="0"/>
          </a:p>
        </p:txBody>
      </p:sp>
      <p:sp>
        <p:nvSpPr>
          <p:cNvPr id="12" name="Text 10"/>
          <p:cNvSpPr/>
          <p:nvPr/>
        </p:nvSpPr>
        <p:spPr>
          <a:xfrm>
            <a:off x="572095" y="2275403"/>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03</a:t>
            </a:r>
            <a:endParaRPr lang="en-US" sz="950" dirty="0"/>
          </a:p>
        </p:txBody>
      </p:sp>
      <p:sp>
        <p:nvSpPr>
          <p:cNvPr id="13" name="Shape 11"/>
          <p:cNvSpPr/>
          <p:nvPr/>
        </p:nvSpPr>
        <p:spPr>
          <a:xfrm>
            <a:off x="572095" y="2469952"/>
            <a:ext cx="6681430" cy="15240"/>
          </a:xfrm>
          <a:prstGeom prst="rect">
            <a:avLst/>
          </a:prstGeom>
          <a:solidFill>
            <a:srgbClr val="2150FE"/>
          </a:solidFill>
          <a:ln/>
        </p:spPr>
      </p:sp>
      <p:sp>
        <p:nvSpPr>
          <p:cNvPr id="14" name="Text 12"/>
          <p:cNvSpPr/>
          <p:nvPr/>
        </p:nvSpPr>
        <p:spPr>
          <a:xfrm>
            <a:off x="572095" y="2562106"/>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Missing Data Handling</a:t>
            </a:r>
            <a:endParaRPr lang="en-US" sz="1200" dirty="0"/>
          </a:p>
        </p:txBody>
      </p:sp>
      <p:sp>
        <p:nvSpPr>
          <p:cNvPr id="15" name="Text 13"/>
          <p:cNvSpPr/>
          <p:nvPr/>
        </p:nvSpPr>
        <p:spPr>
          <a:xfrm>
            <a:off x="572095" y="2829044"/>
            <a:ext cx="6681430"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Checked for null values and imputed missing values in the column using the median rating of each product category.</a:t>
            </a:r>
            <a:endParaRPr lang="en-US" sz="950" dirty="0"/>
          </a:p>
        </p:txBody>
      </p:sp>
      <p:sp>
        <p:nvSpPr>
          <p:cNvPr id="16" name="Text 14"/>
          <p:cNvSpPr/>
          <p:nvPr/>
        </p:nvSpPr>
        <p:spPr>
          <a:xfrm>
            <a:off x="7376874" y="2275403"/>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04</a:t>
            </a:r>
            <a:endParaRPr lang="en-US" sz="950" dirty="0"/>
          </a:p>
        </p:txBody>
      </p:sp>
      <p:sp>
        <p:nvSpPr>
          <p:cNvPr id="17" name="Shape 15"/>
          <p:cNvSpPr/>
          <p:nvPr/>
        </p:nvSpPr>
        <p:spPr>
          <a:xfrm>
            <a:off x="7376874" y="2469952"/>
            <a:ext cx="6681430" cy="15240"/>
          </a:xfrm>
          <a:prstGeom prst="rect">
            <a:avLst/>
          </a:prstGeom>
          <a:solidFill>
            <a:srgbClr val="2150FE"/>
          </a:solidFill>
          <a:ln/>
        </p:spPr>
      </p:sp>
      <p:sp>
        <p:nvSpPr>
          <p:cNvPr id="18" name="Text 16"/>
          <p:cNvSpPr/>
          <p:nvPr/>
        </p:nvSpPr>
        <p:spPr>
          <a:xfrm>
            <a:off x="7376874" y="2562106"/>
            <a:ext cx="1575078"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Column Standardization</a:t>
            </a:r>
            <a:endParaRPr lang="en-US" sz="1200" dirty="0"/>
          </a:p>
        </p:txBody>
      </p:sp>
      <p:sp>
        <p:nvSpPr>
          <p:cNvPr id="19" name="Text 17"/>
          <p:cNvSpPr/>
          <p:nvPr/>
        </p:nvSpPr>
        <p:spPr>
          <a:xfrm>
            <a:off x="7376874" y="2829044"/>
            <a:ext cx="6681430"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Renamed columns to snake case for better readability and documentation.</a:t>
            </a:r>
            <a:endParaRPr lang="en-US" sz="950" dirty="0"/>
          </a:p>
        </p:txBody>
      </p:sp>
      <p:sp>
        <p:nvSpPr>
          <p:cNvPr id="20" name="Text 18"/>
          <p:cNvSpPr/>
          <p:nvPr/>
        </p:nvSpPr>
        <p:spPr>
          <a:xfrm>
            <a:off x="572095" y="3242429"/>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05</a:t>
            </a:r>
            <a:endParaRPr lang="en-US" sz="950" dirty="0"/>
          </a:p>
        </p:txBody>
      </p:sp>
      <p:sp>
        <p:nvSpPr>
          <p:cNvPr id="21" name="Shape 19"/>
          <p:cNvSpPr/>
          <p:nvPr/>
        </p:nvSpPr>
        <p:spPr>
          <a:xfrm>
            <a:off x="572095" y="3436977"/>
            <a:ext cx="6681430" cy="15240"/>
          </a:xfrm>
          <a:prstGeom prst="rect">
            <a:avLst/>
          </a:prstGeom>
          <a:solidFill>
            <a:srgbClr val="2150FE"/>
          </a:solidFill>
          <a:ln/>
        </p:spPr>
      </p:sp>
      <p:sp>
        <p:nvSpPr>
          <p:cNvPr id="22" name="Text 20"/>
          <p:cNvSpPr/>
          <p:nvPr/>
        </p:nvSpPr>
        <p:spPr>
          <a:xfrm>
            <a:off x="572095" y="3529132"/>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Data Consistency Check</a:t>
            </a:r>
            <a:endParaRPr lang="en-US" sz="1200" dirty="0"/>
          </a:p>
        </p:txBody>
      </p:sp>
      <p:sp>
        <p:nvSpPr>
          <p:cNvPr id="23" name="Text 21"/>
          <p:cNvSpPr/>
          <p:nvPr/>
        </p:nvSpPr>
        <p:spPr>
          <a:xfrm>
            <a:off x="572095" y="3796070"/>
            <a:ext cx="6681430" cy="395049"/>
          </a:xfrm>
          <a:prstGeom prst="rect">
            <a:avLst/>
          </a:prstGeom>
          <a:noFill/>
          <a:ln/>
        </p:spPr>
        <p:txBody>
          <a:bodyPr wrap="squar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check data quality by identifying missing values, duplicates, invalid entries, and inconsistent data types across all columns.</a:t>
            </a:r>
            <a:endParaRPr lang="en-US" sz="950" dirty="0"/>
          </a:p>
        </p:txBody>
      </p:sp>
      <p:sp>
        <p:nvSpPr>
          <p:cNvPr id="24" name="Text 22"/>
          <p:cNvSpPr/>
          <p:nvPr/>
        </p:nvSpPr>
        <p:spPr>
          <a:xfrm>
            <a:off x="7376874" y="3242429"/>
            <a:ext cx="123349" cy="15430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Crimson Pro Light" pitchFamily="34" charset="0"/>
                <a:ea typeface="Crimson Pro Light" pitchFamily="34" charset="-122"/>
                <a:cs typeface="Crimson Pro Light" pitchFamily="34" charset="-120"/>
              </a:rPr>
              <a:t>06</a:t>
            </a:r>
            <a:endParaRPr lang="en-US" sz="950" dirty="0"/>
          </a:p>
        </p:txBody>
      </p:sp>
      <p:sp>
        <p:nvSpPr>
          <p:cNvPr id="25" name="Shape 23"/>
          <p:cNvSpPr/>
          <p:nvPr/>
        </p:nvSpPr>
        <p:spPr>
          <a:xfrm>
            <a:off x="7376874" y="3436977"/>
            <a:ext cx="6681430" cy="15240"/>
          </a:xfrm>
          <a:prstGeom prst="rect">
            <a:avLst/>
          </a:prstGeom>
          <a:solidFill>
            <a:srgbClr val="2150FE"/>
          </a:solidFill>
          <a:ln/>
        </p:spPr>
      </p:sp>
      <p:sp>
        <p:nvSpPr>
          <p:cNvPr id="26" name="Text 24"/>
          <p:cNvSpPr/>
          <p:nvPr/>
        </p:nvSpPr>
        <p:spPr>
          <a:xfrm>
            <a:off x="7376874" y="3529132"/>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4C4C4D"/>
                </a:solidFill>
                <a:latin typeface="Crimson Pro Semi Bold" pitchFamily="34" charset="0"/>
                <a:ea typeface="Crimson Pro Semi Bold" pitchFamily="34" charset="-122"/>
                <a:cs typeface="Crimson Pro Semi Bold" pitchFamily="34" charset="-120"/>
              </a:rPr>
              <a:t>Database Integration</a:t>
            </a:r>
            <a:endParaRPr lang="en-US" sz="1200" dirty="0"/>
          </a:p>
        </p:txBody>
      </p:sp>
      <p:sp>
        <p:nvSpPr>
          <p:cNvPr id="27" name="Text 25"/>
          <p:cNvSpPr/>
          <p:nvPr/>
        </p:nvSpPr>
        <p:spPr>
          <a:xfrm>
            <a:off x="7376874" y="3796070"/>
            <a:ext cx="6681430" cy="197525"/>
          </a:xfrm>
          <a:prstGeom prst="rect">
            <a:avLst/>
          </a:prstGeom>
          <a:noFill/>
          <a:ln/>
        </p:spPr>
        <p:txBody>
          <a:bodyPr wrap="none" lIns="0" tIns="0" rIns="0" bIns="0" rtlCol="0" anchor="t"/>
          <a:lstStyle/>
          <a:p>
            <a:pPr algn="l" indent="0" marL="0">
              <a:lnSpc>
                <a:spcPts val="1550"/>
              </a:lnSpc>
              <a:buNone/>
            </a:pPr>
            <a:r>
              <a:rPr lang="en-US" sz="950" dirty="0">
                <a:solidFill>
                  <a:srgbClr val="4C4C4D"/>
                </a:solidFill>
                <a:latin typeface="Heebo" pitchFamily="34" charset="0"/>
                <a:ea typeface="Heebo" pitchFamily="34" charset="-122"/>
                <a:cs typeface="Heebo" pitchFamily="34" charset="-120"/>
              </a:rPr>
              <a:t>Connected Python script to MySQL and loaded the cleaned Data Frame into the database for SQL analysis.</a:t>
            </a:r>
            <a:endParaRPr lang="en-US" sz="950" dirty="0"/>
          </a:p>
        </p:txBody>
      </p:sp>
      <p:pic>
        <p:nvPicPr>
          <p:cNvPr id="28" name="Image 0" descr="preencoded.png">    </p:cNvPr>
          <p:cNvPicPr>
            <a:picLocks noChangeAspect="1"/>
          </p:cNvPicPr>
          <p:nvPr/>
        </p:nvPicPr>
        <p:blipFill>
          <a:blip r:embed="rId1"/>
          <a:stretch>
            <a:fillRect/>
          </a:stretch>
        </p:blipFill>
        <p:spPr>
          <a:xfrm>
            <a:off x="572095" y="4422458"/>
            <a:ext cx="9381649" cy="64190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72095" y="372189"/>
            <a:ext cx="6800969" cy="423029"/>
          </a:xfrm>
          <a:prstGeom prst="rect">
            <a:avLst/>
          </a:prstGeom>
          <a:noFill/>
          <a:ln/>
        </p:spPr>
        <p:txBody>
          <a:bodyPr wrap="none" lIns="0" tIns="0" rIns="0" bIns="0" rtlCol="0" anchor="t"/>
          <a:lstStyle/>
          <a:p>
            <a:pPr algn="l" indent="0" marL="0">
              <a:lnSpc>
                <a:spcPts val="3300"/>
              </a:lnSpc>
              <a:buNone/>
            </a:pPr>
            <a:r>
              <a:rPr lang="en-US" sz="2650" dirty="0">
                <a:solidFill>
                  <a:srgbClr val="152D47"/>
                </a:solidFill>
                <a:latin typeface="Crimson Pro Semi Bold" pitchFamily="34" charset="0"/>
                <a:ea typeface="Crimson Pro Semi Bold" pitchFamily="34" charset="-122"/>
                <a:cs typeface="Crimson Pro Semi Bold" pitchFamily="34" charset="-120"/>
              </a:rPr>
              <a:t>Data Analysis using SQL (Business Transactions)</a:t>
            </a:r>
            <a:endParaRPr lang="en-US" sz="2650" dirty="0"/>
          </a:p>
        </p:txBody>
      </p:sp>
      <p:sp>
        <p:nvSpPr>
          <p:cNvPr id="3" name="Text 1"/>
          <p:cNvSpPr/>
          <p:nvPr/>
        </p:nvSpPr>
        <p:spPr>
          <a:xfrm>
            <a:off x="572095" y="1065967"/>
            <a:ext cx="13486209"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We performed structured analysis in MySQL to answer key business questions:</a:t>
            </a:r>
            <a:endParaRPr lang="en-US" sz="1050" dirty="0"/>
          </a:p>
        </p:txBody>
      </p:sp>
      <p:sp>
        <p:nvSpPr>
          <p:cNvPr id="4" name="Text 2"/>
          <p:cNvSpPr/>
          <p:nvPr/>
        </p:nvSpPr>
        <p:spPr>
          <a:xfrm>
            <a:off x="572095" y="1485543"/>
            <a:ext cx="2707481" cy="338376"/>
          </a:xfrm>
          <a:prstGeom prst="rect">
            <a:avLst/>
          </a:prstGeom>
          <a:noFill/>
          <a:ln/>
        </p:spPr>
        <p:txBody>
          <a:bodyPr wrap="none" lIns="0" tIns="0" rIns="0" bIns="0" rtlCol="0" anchor="t"/>
          <a:lstStyle/>
          <a:p>
            <a:pPr algn="l" indent="0" marL="0">
              <a:lnSpc>
                <a:spcPts val="2650"/>
              </a:lnSpc>
              <a:buNone/>
            </a:pPr>
            <a:r>
              <a:rPr lang="en-US" sz="2100" dirty="0">
                <a:solidFill>
                  <a:srgbClr val="2150FE"/>
                </a:solidFill>
                <a:latin typeface="Crimson Pro Semi Bold" pitchFamily="34" charset="0"/>
                <a:ea typeface="Crimson Pro Semi Bold" pitchFamily="34" charset="-122"/>
                <a:cs typeface="Crimson Pro Semi Bold" pitchFamily="34" charset="-120"/>
              </a:rPr>
              <a:t>1. Revenue by Gender</a:t>
            </a:r>
            <a:endParaRPr lang="en-US" sz="2100" dirty="0"/>
          </a:p>
        </p:txBody>
      </p:sp>
      <p:sp>
        <p:nvSpPr>
          <p:cNvPr id="5" name="Text 3"/>
          <p:cNvSpPr/>
          <p:nvPr/>
        </p:nvSpPr>
        <p:spPr>
          <a:xfrm>
            <a:off x="572095" y="2026920"/>
            <a:ext cx="13486209"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Compared total revenue generated by male vs. female customers.</a:t>
            </a:r>
            <a:endParaRPr lang="en-US" sz="1050" dirty="0"/>
          </a:p>
        </p:txBody>
      </p:sp>
      <p:sp>
        <p:nvSpPr>
          <p:cNvPr id="6" name="Shape 4"/>
          <p:cNvSpPr/>
          <p:nvPr/>
        </p:nvSpPr>
        <p:spPr>
          <a:xfrm>
            <a:off x="572095" y="2395776"/>
            <a:ext cx="13486209" cy="1197888"/>
          </a:xfrm>
          <a:prstGeom prst="roundRect">
            <a:avLst>
              <a:gd name="adj" fmla="val 1695"/>
            </a:avLst>
          </a:prstGeom>
          <a:noFill/>
          <a:ln w="7620">
            <a:solidFill>
              <a:srgbClr val="000000">
                <a:alpha val="8000"/>
              </a:srgbClr>
            </a:solidFill>
            <a:prstDash val="solid"/>
          </a:ln>
        </p:spPr>
      </p:sp>
      <p:sp>
        <p:nvSpPr>
          <p:cNvPr id="7" name="Shape 5"/>
          <p:cNvSpPr/>
          <p:nvPr/>
        </p:nvSpPr>
        <p:spPr>
          <a:xfrm>
            <a:off x="579715" y="2403396"/>
            <a:ext cx="13470969" cy="394216"/>
          </a:xfrm>
          <a:prstGeom prst="rect">
            <a:avLst/>
          </a:prstGeom>
          <a:solidFill>
            <a:srgbClr val="FFFFFF">
              <a:alpha val="4000"/>
            </a:srgbClr>
          </a:solidFill>
          <a:ln/>
        </p:spPr>
      </p:sp>
      <p:sp>
        <p:nvSpPr>
          <p:cNvPr id="8" name="Text 6"/>
          <p:cNvSpPr/>
          <p:nvPr/>
        </p:nvSpPr>
        <p:spPr>
          <a:xfrm>
            <a:off x="715089" y="2492216"/>
            <a:ext cx="6460927" cy="216575"/>
          </a:xfrm>
          <a:prstGeom prst="rect">
            <a:avLst/>
          </a:prstGeom>
          <a:noFill/>
          <a:ln/>
        </p:spPr>
        <p:txBody>
          <a:bodyPr wrap="none" lIns="0" tIns="0" rIns="0" bIns="0" rtlCol="0" anchor="t"/>
          <a:lstStyle/>
          <a:p>
            <a:pPr algn="l" indent="0" marL="0">
              <a:lnSpc>
                <a:spcPts val="1700"/>
              </a:lnSpc>
              <a:buNone/>
            </a:pPr>
            <a:r>
              <a:rPr lang="en-US" sz="1050" b="1" dirty="0">
                <a:solidFill>
                  <a:srgbClr val="4C4C4D"/>
                </a:solidFill>
                <a:latin typeface="Heebo" pitchFamily="34" charset="0"/>
                <a:ea typeface="Heebo" pitchFamily="34" charset="-122"/>
                <a:cs typeface="Heebo" pitchFamily="34" charset="-120"/>
              </a:rPr>
              <a:t>gender</a:t>
            </a:r>
            <a:endParaRPr lang="en-US" sz="1050" dirty="0"/>
          </a:p>
        </p:txBody>
      </p:sp>
      <p:sp>
        <p:nvSpPr>
          <p:cNvPr id="9" name="Text 7"/>
          <p:cNvSpPr/>
          <p:nvPr/>
        </p:nvSpPr>
        <p:spPr>
          <a:xfrm>
            <a:off x="7454384" y="2492216"/>
            <a:ext cx="6460927" cy="216575"/>
          </a:xfrm>
          <a:prstGeom prst="rect">
            <a:avLst/>
          </a:prstGeom>
          <a:noFill/>
          <a:ln/>
        </p:spPr>
        <p:txBody>
          <a:bodyPr wrap="none" lIns="0" tIns="0" rIns="0" bIns="0" rtlCol="0" anchor="t"/>
          <a:lstStyle/>
          <a:p>
            <a:pPr algn="l" indent="0" marL="0">
              <a:lnSpc>
                <a:spcPts val="1700"/>
              </a:lnSpc>
              <a:buNone/>
            </a:pPr>
            <a:r>
              <a:rPr lang="en-US" sz="1050" b="1" dirty="0">
                <a:solidFill>
                  <a:srgbClr val="4C4C4D"/>
                </a:solidFill>
                <a:latin typeface="Heebo" pitchFamily="34" charset="0"/>
                <a:ea typeface="Heebo" pitchFamily="34" charset="-122"/>
                <a:cs typeface="Heebo" pitchFamily="34" charset="-120"/>
              </a:rPr>
              <a:t>total_revenue</a:t>
            </a:r>
            <a:endParaRPr lang="en-US" sz="1050" dirty="0"/>
          </a:p>
        </p:txBody>
      </p:sp>
      <p:sp>
        <p:nvSpPr>
          <p:cNvPr id="10" name="Shape 8"/>
          <p:cNvSpPr/>
          <p:nvPr/>
        </p:nvSpPr>
        <p:spPr>
          <a:xfrm>
            <a:off x="579715" y="2797612"/>
            <a:ext cx="13470969" cy="394216"/>
          </a:xfrm>
          <a:prstGeom prst="rect">
            <a:avLst/>
          </a:prstGeom>
          <a:solidFill>
            <a:srgbClr val="000000">
              <a:alpha val="4000"/>
            </a:srgbClr>
          </a:solidFill>
          <a:ln/>
        </p:spPr>
      </p:sp>
      <p:sp>
        <p:nvSpPr>
          <p:cNvPr id="11" name="Text 9"/>
          <p:cNvSpPr/>
          <p:nvPr/>
        </p:nvSpPr>
        <p:spPr>
          <a:xfrm>
            <a:off x="715089" y="2886432"/>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F</a:t>
            </a:r>
            <a:endParaRPr lang="en-US" sz="1050" dirty="0"/>
          </a:p>
        </p:txBody>
      </p:sp>
      <p:sp>
        <p:nvSpPr>
          <p:cNvPr id="12" name="Text 10"/>
          <p:cNvSpPr/>
          <p:nvPr/>
        </p:nvSpPr>
        <p:spPr>
          <a:xfrm>
            <a:off x="7454384" y="2886432"/>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144067.87</a:t>
            </a:r>
            <a:endParaRPr lang="en-US" sz="1050" dirty="0"/>
          </a:p>
        </p:txBody>
      </p:sp>
      <p:sp>
        <p:nvSpPr>
          <p:cNvPr id="13" name="Shape 11"/>
          <p:cNvSpPr/>
          <p:nvPr/>
        </p:nvSpPr>
        <p:spPr>
          <a:xfrm>
            <a:off x="579715" y="3191828"/>
            <a:ext cx="13470969" cy="394216"/>
          </a:xfrm>
          <a:prstGeom prst="rect">
            <a:avLst/>
          </a:prstGeom>
          <a:solidFill>
            <a:srgbClr val="FFFFFF">
              <a:alpha val="4000"/>
            </a:srgbClr>
          </a:solidFill>
          <a:ln/>
        </p:spPr>
      </p:sp>
      <p:sp>
        <p:nvSpPr>
          <p:cNvPr id="14" name="Text 12"/>
          <p:cNvSpPr/>
          <p:nvPr/>
        </p:nvSpPr>
        <p:spPr>
          <a:xfrm>
            <a:off x="715089" y="3280648"/>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M</a:t>
            </a:r>
            <a:endParaRPr lang="en-US" sz="1050" dirty="0"/>
          </a:p>
        </p:txBody>
      </p:sp>
      <p:sp>
        <p:nvSpPr>
          <p:cNvPr id="15" name="Text 13"/>
          <p:cNvSpPr/>
          <p:nvPr/>
        </p:nvSpPr>
        <p:spPr>
          <a:xfrm>
            <a:off x="7454384" y="3280648"/>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132629.35</a:t>
            </a:r>
            <a:endParaRPr lang="en-US" sz="1050" dirty="0"/>
          </a:p>
        </p:txBody>
      </p:sp>
      <p:sp>
        <p:nvSpPr>
          <p:cNvPr id="16" name="Text 14"/>
          <p:cNvSpPr/>
          <p:nvPr/>
        </p:nvSpPr>
        <p:spPr>
          <a:xfrm>
            <a:off x="572095" y="3796665"/>
            <a:ext cx="7998976" cy="338376"/>
          </a:xfrm>
          <a:prstGeom prst="rect">
            <a:avLst/>
          </a:prstGeom>
          <a:noFill/>
          <a:ln/>
        </p:spPr>
        <p:txBody>
          <a:bodyPr wrap="none" lIns="0" tIns="0" rIns="0" bIns="0" rtlCol="0" anchor="t"/>
          <a:lstStyle/>
          <a:p>
            <a:pPr algn="l" indent="0" marL="0">
              <a:lnSpc>
                <a:spcPts val="2650"/>
              </a:lnSpc>
              <a:buNone/>
            </a:pPr>
            <a:r>
              <a:rPr lang="en-US" sz="2100" dirty="0">
                <a:solidFill>
                  <a:srgbClr val="2150FE"/>
                </a:solidFill>
                <a:latin typeface="Crimson Pro Semi Bold" pitchFamily="34" charset="0"/>
                <a:ea typeface="Crimson Pro Semi Bold" pitchFamily="34" charset="-122"/>
                <a:cs typeface="Crimson Pro Semi Bold" pitchFamily="34" charset="-120"/>
              </a:rPr>
              <a:t>2. Which product sub_categories generate above-average sales revenue?</a:t>
            </a:r>
            <a:endParaRPr lang="en-US" sz="2100" dirty="0"/>
          </a:p>
        </p:txBody>
      </p:sp>
      <p:sp>
        <p:nvSpPr>
          <p:cNvPr id="17" name="Shape 15"/>
          <p:cNvSpPr/>
          <p:nvPr/>
        </p:nvSpPr>
        <p:spPr>
          <a:xfrm>
            <a:off x="572095" y="4338042"/>
            <a:ext cx="13486209" cy="3563183"/>
          </a:xfrm>
          <a:prstGeom prst="roundRect">
            <a:avLst>
              <a:gd name="adj" fmla="val 570"/>
            </a:avLst>
          </a:prstGeom>
          <a:noFill/>
          <a:ln w="7620">
            <a:solidFill>
              <a:srgbClr val="000000">
                <a:alpha val="8000"/>
              </a:srgbClr>
            </a:solidFill>
            <a:prstDash val="solid"/>
          </a:ln>
        </p:spPr>
      </p:sp>
      <p:sp>
        <p:nvSpPr>
          <p:cNvPr id="18" name="Shape 16"/>
          <p:cNvSpPr/>
          <p:nvPr/>
        </p:nvSpPr>
        <p:spPr>
          <a:xfrm>
            <a:off x="579715" y="4345662"/>
            <a:ext cx="13470969" cy="394216"/>
          </a:xfrm>
          <a:prstGeom prst="rect">
            <a:avLst/>
          </a:prstGeom>
          <a:solidFill>
            <a:srgbClr val="FFFFFF">
              <a:alpha val="4000"/>
            </a:srgbClr>
          </a:solidFill>
          <a:ln/>
        </p:spPr>
      </p:sp>
      <p:sp>
        <p:nvSpPr>
          <p:cNvPr id="19" name="Text 17"/>
          <p:cNvSpPr/>
          <p:nvPr/>
        </p:nvSpPr>
        <p:spPr>
          <a:xfrm>
            <a:off x="715089" y="4434483"/>
            <a:ext cx="6460927" cy="216575"/>
          </a:xfrm>
          <a:prstGeom prst="rect">
            <a:avLst/>
          </a:prstGeom>
          <a:noFill/>
          <a:ln/>
        </p:spPr>
        <p:txBody>
          <a:bodyPr wrap="none" lIns="0" tIns="0" rIns="0" bIns="0" rtlCol="0" anchor="t"/>
          <a:lstStyle/>
          <a:p>
            <a:pPr algn="l" indent="0" marL="0">
              <a:lnSpc>
                <a:spcPts val="1700"/>
              </a:lnSpc>
              <a:buNone/>
            </a:pPr>
            <a:r>
              <a:rPr lang="en-US" sz="1050" b="1" dirty="0">
                <a:solidFill>
                  <a:srgbClr val="4C4C4D"/>
                </a:solidFill>
                <a:latin typeface="Heebo" pitchFamily="34" charset="0"/>
                <a:ea typeface="Heebo" pitchFamily="34" charset="-122"/>
                <a:cs typeface="Heebo" pitchFamily="34" charset="-120"/>
              </a:rPr>
              <a:t>sub_category</a:t>
            </a:r>
            <a:endParaRPr lang="en-US" sz="1050" dirty="0"/>
          </a:p>
        </p:txBody>
      </p:sp>
      <p:sp>
        <p:nvSpPr>
          <p:cNvPr id="20" name="Text 18"/>
          <p:cNvSpPr/>
          <p:nvPr/>
        </p:nvSpPr>
        <p:spPr>
          <a:xfrm>
            <a:off x="7454384" y="4434483"/>
            <a:ext cx="6460927" cy="216575"/>
          </a:xfrm>
          <a:prstGeom prst="rect">
            <a:avLst/>
          </a:prstGeom>
          <a:noFill/>
          <a:ln/>
        </p:spPr>
        <p:txBody>
          <a:bodyPr wrap="none" lIns="0" tIns="0" rIns="0" bIns="0" rtlCol="0" anchor="t"/>
          <a:lstStyle/>
          <a:p>
            <a:pPr algn="l" indent="0" marL="0">
              <a:lnSpc>
                <a:spcPts val="1700"/>
              </a:lnSpc>
              <a:buNone/>
            </a:pPr>
            <a:r>
              <a:rPr lang="en-US" sz="1050" b="1" dirty="0">
                <a:solidFill>
                  <a:srgbClr val="4C4C4D"/>
                </a:solidFill>
                <a:latin typeface="Heebo" pitchFamily="34" charset="0"/>
                <a:ea typeface="Heebo" pitchFamily="34" charset="-122"/>
                <a:cs typeface="Heebo" pitchFamily="34" charset="-120"/>
              </a:rPr>
              <a:t>total_revenue</a:t>
            </a:r>
            <a:endParaRPr lang="en-US" sz="1050" dirty="0"/>
          </a:p>
        </p:txBody>
      </p:sp>
      <p:sp>
        <p:nvSpPr>
          <p:cNvPr id="21" name="Shape 19"/>
          <p:cNvSpPr/>
          <p:nvPr/>
        </p:nvSpPr>
        <p:spPr>
          <a:xfrm>
            <a:off x="579715" y="4739878"/>
            <a:ext cx="13470969" cy="394216"/>
          </a:xfrm>
          <a:prstGeom prst="rect">
            <a:avLst/>
          </a:prstGeom>
          <a:solidFill>
            <a:srgbClr val="000000">
              <a:alpha val="4000"/>
            </a:srgbClr>
          </a:solidFill>
          <a:ln/>
        </p:spPr>
      </p:sp>
      <p:sp>
        <p:nvSpPr>
          <p:cNvPr id="22" name="Text 20"/>
          <p:cNvSpPr/>
          <p:nvPr/>
        </p:nvSpPr>
        <p:spPr>
          <a:xfrm>
            <a:off x="715089" y="4828699"/>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Watches</a:t>
            </a:r>
            <a:endParaRPr lang="en-US" sz="1050" dirty="0"/>
          </a:p>
        </p:txBody>
      </p:sp>
      <p:sp>
        <p:nvSpPr>
          <p:cNvPr id="23" name="Text 21"/>
          <p:cNvSpPr/>
          <p:nvPr/>
        </p:nvSpPr>
        <p:spPr>
          <a:xfrm>
            <a:off x="7454384" y="4828699"/>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41946.88</a:t>
            </a:r>
            <a:endParaRPr lang="en-US" sz="1050" dirty="0"/>
          </a:p>
        </p:txBody>
      </p:sp>
      <p:sp>
        <p:nvSpPr>
          <p:cNvPr id="24" name="Shape 22"/>
          <p:cNvSpPr/>
          <p:nvPr/>
        </p:nvSpPr>
        <p:spPr>
          <a:xfrm>
            <a:off x="579715" y="5134094"/>
            <a:ext cx="13470969" cy="394216"/>
          </a:xfrm>
          <a:prstGeom prst="rect">
            <a:avLst/>
          </a:prstGeom>
          <a:solidFill>
            <a:srgbClr val="FFFFFF">
              <a:alpha val="4000"/>
            </a:srgbClr>
          </a:solidFill>
          <a:ln/>
        </p:spPr>
      </p:sp>
      <p:sp>
        <p:nvSpPr>
          <p:cNvPr id="25" name="Text 23"/>
          <p:cNvSpPr/>
          <p:nvPr/>
        </p:nvSpPr>
        <p:spPr>
          <a:xfrm>
            <a:off x="715089" y="5222915"/>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Mobiles</a:t>
            </a:r>
            <a:endParaRPr lang="en-US" sz="1050" dirty="0"/>
          </a:p>
        </p:txBody>
      </p:sp>
      <p:sp>
        <p:nvSpPr>
          <p:cNvPr id="26" name="Text 24"/>
          <p:cNvSpPr/>
          <p:nvPr/>
        </p:nvSpPr>
        <p:spPr>
          <a:xfrm>
            <a:off x="7454384" y="5222915"/>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38994.36</a:t>
            </a:r>
            <a:endParaRPr lang="en-US" sz="1050" dirty="0"/>
          </a:p>
        </p:txBody>
      </p:sp>
      <p:sp>
        <p:nvSpPr>
          <p:cNvPr id="27" name="Shape 25"/>
          <p:cNvSpPr/>
          <p:nvPr/>
        </p:nvSpPr>
        <p:spPr>
          <a:xfrm>
            <a:off x="579715" y="5528310"/>
            <a:ext cx="13470969" cy="394216"/>
          </a:xfrm>
          <a:prstGeom prst="rect">
            <a:avLst/>
          </a:prstGeom>
          <a:solidFill>
            <a:srgbClr val="000000">
              <a:alpha val="4000"/>
            </a:srgbClr>
          </a:solidFill>
          <a:ln/>
        </p:spPr>
      </p:sp>
      <p:sp>
        <p:nvSpPr>
          <p:cNvPr id="28" name="Text 26"/>
          <p:cNvSpPr/>
          <p:nvPr/>
        </p:nvSpPr>
        <p:spPr>
          <a:xfrm>
            <a:off x="715089" y="5617131"/>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Computers</a:t>
            </a:r>
            <a:endParaRPr lang="en-US" sz="1050" dirty="0"/>
          </a:p>
        </p:txBody>
      </p:sp>
      <p:sp>
        <p:nvSpPr>
          <p:cNvPr id="29" name="Text 27"/>
          <p:cNvSpPr/>
          <p:nvPr/>
        </p:nvSpPr>
        <p:spPr>
          <a:xfrm>
            <a:off x="7454384" y="5617131"/>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36125.46</a:t>
            </a:r>
            <a:endParaRPr lang="en-US" sz="1050" dirty="0"/>
          </a:p>
        </p:txBody>
      </p:sp>
      <p:sp>
        <p:nvSpPr>
          <p:cNvPr id="30" name="Shape 28"/>
          <p:cNvSpPr/>
          <p:nvPr/>
        </p:nvSpPr>
        <p:spPr>
          <a:xfrm>
            <a:off x="579715" y="5922526"/>
            <a:ext cx="13470969" cy="394216"/>
          </a:xfrm>
          <a:prstGeom prst="rect">
            <a:avLst/>
          </a:prstGeom>
          <a:solidFill>
            <a:srgbClr val="FFFFFF">
              <a:alpha val="4000"/>
            </a:srgbClr>
          </a:solidFill>
          <a:ln/>
        </p:spPr>
      </p:sp>
      <p:sp>
        <p:nvSpPr>
          <p:cNvPr id="31" name="Text 29"/>
          <p:cNvSpPr/>
          <p:nvPr/>
        </p:nvSpPr>
        <p:spPr>
          <a:xfrm>
            <a:off x="715089" y="6011347"/>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Bags</a:t>
            </a:r>
            <a:endParaRPr lang="en-US" sz="1050" dirty="0"/>
          </a:p>
        </p:txBody>
      </p:sp>
      <p:sp>
        <p:nvSpPr>
          <p:cNvPr id="32" name="Text 30"/>
          <p:cNvSpPr/>
          <p:nvPr/>
        </p:nvSpPr>
        <p:spPr>
          <a:xfrm>
            <a:off x="7454384" y="6011347"/>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33455.94</a:t>
            </a:r>
            <a:endParaRPr lang="en-US" sz="1050" dirty="0"/>
          </a:p>
        </p:txBody>
      </p:sp>
      <p:sp>
        <p:nvSpPr>
          <p:cNvPr id="33" name="Shape 31"/>
          <p:cNvSpPr/>
          <p:nvPr/>
        </p:nvSpPr>
        <p:spPr>
          <a:xfrm>
            <a:off x="579715" y="6316742"/>
            <a:ext cx="13470969" cy="394216"/>
          </a:xfrm>
          <a:prstGeom prst="rect">
            <a:avLst/>
          </a:prstGeom>
          <a:solidFill>
            <a:srgbClr val="000000">
              <a:alpha val="4000"/>
            </a:srgbClr>
          </a:solidFill>
          <a:ln/>
        </p:spPr>
      </p:sp>
      <p:sp>
        <p:nvSpPr>
          <p:cNvPr id="34" name="Text 32"/>
          <p:cNvSpPr/>
          <p:nvPr/>
        </p:nvSpPr>
        <p:spPr>
          <a:xfrm>
            <a:off x="715089" y="6405563"/>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Footwear</a:t>
            </a:r>
            <a:endParaRPr lang="en-US" sz="1050" dirty="0"/>
          </a:p>
        </p:txBody>
      </p:sp>
      <p:sp>
        <p:nvSpPr>
          <p:cNvPr id="35" name="Text 33"/>
          <p:cNvSpPr/>
          <p:nvPr/>
        </p:nvSpPr>
        <p:spPr>
          <a:xfrm>
            <a:off x="7454384" y="6405563"/>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33417.01</a:t>
            </a:r>
            <a:endParaRPr lang="en-US" sz="1050" dirty="0"/>
          </a:p>
        </p:txBody>
      </p:sp>
      <p:sp>
        <p:nvSpPr>
          <p:cNvPr id="36" name="Shape 34"/>
          <p:cNvSpPr/>
          <p:nvPr/>
        </p:nvSpPr>
        <p:spPr>
          <a:xfrm>
            <a:off x="579715" y="6710958"/>
            <a:ext cx="13470969" cy="394216"/>
          </a:xfrm>
          <a:prstGeom prst="rect">
            <a:avLst/>
          </a:prstGeom>
          <a:solidFill>
            <a:srgbClr val="FFFFFF">
              <a:alpha val="4000"/>
            </a:srgbClr>
          </a:solidFill>
          <a:ln/>
        </p:spPr>
      </p:sp>
      <p:sp>
        <p:nvSpPr>
          <p:cNvPr id="37" name="Text 35"/>
          <p:cNvSpPr/>
          <p:nvPr/>
        </p:nvSpPr>
        <p:spPr>
          <a:xfrm>
            <a:off x="715089" y="6799778"/>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Accessories</a:t>
            </a:r>
            <a:endParaRPr lang="en-US" sz="1050" dirty="0"/>
          </a:p>
        </p:txBody>
      </p:sp>
      <p:sp>
        <p:nvSpPr>
          <p:cNvPr id="38" name="Text 36"/>
          <p:cNvSpPr/>
          <p:nvPr/>
        </p:nvSpPr>
        <p:spPr>
          <a:xfrm>
            <a:off x="7454384" y="6799778"/>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33378.91</a:t>
            </a:r>
            <a:endParaRPr lang="en-US" sz="1050" dirty="0"/>
          </a:p>
        </p:txBody>
      </p:sp>
      <p:sp>
        <p:nvSpPr>
          <p:cNvPr id="39" name="Shape 37"/>
          <p:cNvSpPr/>
          <p:nvPr/>
        </p:nvSpPr>
        <p:spPr>
          <a:xfrm>
            <a:off x="579715" y="7105174"/>
            <a:ext cx="13470969" cy="394216"/>
          </a:xfrm>
          <a:prstGeom prst="rect">
            <a:avLst/>
          </a:prstGeom>
          <a:solidFill>
            <a:srgbClr val="000000">
              <a:alpha val="4000"/>
            </a:srgbClr>
          </a:solidFill>
          <a:ln/>
        </p:spPr>
      </p:sp>
      <p:sp>
        <p:nvSpPr>
          <p:cNvPr id="40" name="Text 38"/>
          <p:cNvSpPr/>
          <p:nvPr/>
        </p:nvSpPr>
        <p:spPr>
          <a:xfrm>
            <a:off x="715089" y="7193994"/>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Clothing</a:t>
            </a:r>
            <a:endParaRPr lang="en-US" sz="1050" dirty="0"/>
          </a:p>
        </p:txBody>
      </p:sp>
      <p:sp>
        <p:nvSpPr>
          <p:cNvPr id="41" name="Text 39"/>
          <p:cNvSpPr/>
          <p:nvPr/>
        </p:nvSpPr>
        <p:spPr>
          <a:xfrm>
            <a:off x="7454384" y="7193994"/>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29827.49</a:t>
            </a:r>
            <a:endParaRPr lang="en-US" sz="1050" dirty="0"/>
          </a:p>
        </p:txBody>
      </p:sp>
      <p:sp>
        <p:nvSpPr>
          <p:cNvPr id="42" name="Shape 40"/>
          <p:cNvSpPr/>
          <p:nvPr/>
        </p:nvSpPr>
        <p:spPr>
          <a:xfrm>
            <a:off x="579715" y="7499390"/>
            <a:ext cx="13470969" cy="394216"/>
          </a:xfrm>
          <a:prstGeom prst="rect">
            <a:avLst/>
          </a:prstGeom>
          <a:solidFill>
            <a:srgbClr val="FFFFFF">
              <a:alpha val="4000"/>
            </a:srgbClr>
          </a:solidFill>
          <a:ln/>
        </p:spPr>
      </p:sp>
      <p:sp>
        <p:nvSpPr>
          <p:cNvPr id="43" name="Text 41"/>
          <p:cNvSpPr/>
          <p:nvPr/>
        </p:nvSpPr>
        <p:spPr>
          <a:xfrm>
            <a:off x="715089" y="7588210"/>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Tablets</a:t>
            </a:r>
            <a:endParaRPr lang="en-US" sz="1050" dirty="0"/>
          </a:p>
        </p:txBody>
      </p:sp>
      <p:sp>
        <p:nvSpPr>
          <p:cNvPr id="44" name="Text 42"/>
          <p:cNvSpPr/>
          <p:nvPr/>
        </p:nvSpPr>
        <p:spPr>
          <a:xfrm>
            <a:off x="7454384" y="7588210"/>
            <a:ext cx="6460927" cy="216575"/>
          </a:xfrm>
          <a:prstGeom prst="rect">
            <a:avLst/>
          </a:prstGeom>
          <a:noFill/>
          <a:ln/>
        </p:spPr>
        <p:txBody>
          <a:bodyPr wrap="none" lIns="0" tIns="0" rIns="0" bIns="0" rtlCol="0" anchor="t"/>
          <a:lstStyle/>
          <a:p>
            <a:pPr algn="l" indent="0" marL="0">
              <a:lnSpc>
                <a:spcPts val="1700"/>
              </a:lnSpc>
              <a:buNone/>
            </a:pPr>
            <a:r>
              <a:rPr lang="en-US" sz="1050" dirty="0">
                <a:solidFill>
                  <a:srgbClr val="4C4C4D"/>
                </a:solidFill>
                <a:latin typeface="Heebo" pitchFamily="34" charset="0"/>
                <a:ea typeface="Heebo" pitchFamily="34" charset="-122"/>
                <a:cs typeface="Heebo" pitchFamily="34" charset="-120"/>
              </a:rPr>
              <a:t>29551.17</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49129" y="509945"/>
            <a:ext cx="6582728" cy="579477"/>
          </a:xfrm>
          <a:prstGeom prst="rect">
            <a:avLst/>
          </a:prstGeom>
          <a:noFill/>
          <a:ln/>
        </p:spPr>
        <p:txBody>
          <a:bodyPr wrap="none" lIns="0" tIns="0" rIns="0" bIns="0" rtlCol="0" anchor="t"/>
          <a:lstStyle/>
          <a:p>
            <a:pPr algn="l" indent="0" marL="0">
              <a:lnSpc>
                <a:spcPts val="4550"/>
              </a:lnSpc>
              <a:buNone/>
            </a:pPr>
            <a:r>
              <a:rPr lang="en-US" sz="3650" dirty="0">
                <a:solidFill>
                  <a:srgbClr val="152D47"/>
                </a:solidFill>
                <a:latin typeface="Crimson Pro Semi Bold" pitchFamily="34" charset="0"/>
                <a:ea typeface="Crimson Pro Semi Bold" pitchFamily="34" charset="-122"/>
                <a:cs typeface="Crimson Pro Semi Bold" pitchFamily="34" charset="-120"/>
              </a:rPr>
              <a:t>Sales Channel &amp; Payment Analysis</a:t>
            </a:r>
            <a:endParaRPr lang="en-US" sz="3650" dirty="0"/>
          </a:p>
        </p:txBody>
      </p:sp>
      <p:sp>
        <p:nvSpPr>
          <p:cNvPr id="3" name="Text 1"/>
          <p:cNvSpPr/>
          <p:nvPr/>
        </p:nvSpPr>
        <p:spPr>
          <a:xfrm>
            <a:off x="649129" y="1163598"/>
            <a:ext cx="7223165" cy="463748"/>
          </a:xfrm>
          <a:prstGeom prst="rect">
            <a:avLst/>
          </a:prstGeom>
          <a:noFill/>
          <a:ln/>
        </p:spPr>
        <p:txBody>
          <a:bodyPr wrap="none" lIns="0" tIns="0" rIns="0" bIns="0" rtlCol="0" anchor="t"/>
          <a:lstStyle/>
          <a:p>
            <a:pPr algn="l" indent="0" marL="0">
              <a:lnSpc>
                <a:spcPts val="3650"/>
              </a:lnSpc>
              <a:buNone/>
            </a:pPr>
            <a:r>
              <a:rPr lang="en-US" sz="2900" dirty="0">
                <a:solidFill>
                  <a:srgbClr val="2150FE"/>
                </a:solidFill>
                <a:latin typeface="Crimson Pro Semi Bold" pitchFamily="34" charset="0"/>
                <a:ea typeface="Crimson Pro Semi Bold" pitchFamily="34" charset="-122"/>
                <a:cs typeface="Crimson Pro Semi Bold" pitchFamily="34" charset="-120"/>
              </a:rPr>
              <a:t>3. Compare online vs offline sales performance.</a:t>
            </a:r>
            <a:endParaRPr lang="en-US" sz="2900" dirty="0"/>
          </a:p>
        </p:txBody>
      </p:sp>
      <p:sp>
        <p:nvSpPr>
          <p:cNvPr id="4" name="Shape 2"/>
          <p:cNvSpPr/>
          <p:nvPr/>
        </p:nvSpPr>
        <p:spPr>
          <a:xfrm>
            <a:off x="649129" y="1905476"/>
            <a:ext cx="13332143" cy="1618298"/>
          </a:xfrm>
          <a:prstGeom prst="roundRect">
            <a:avLst>
              <a:gd name="adj" fmla="val 1719"/>
            </a:avLst>
          </a:prstGeom>
          <a:noFill/>
          <a:ln w="7620">
            <a:solidFill>
              <a:srgbClr val="000000">
                <a:alpha val="8000"/>
              </a:srgbClr>
            </a:solidFill>
            <a:prstDash val="solid"/>
          </a:ln>
        </p:spPr>
      </p:sp>
      <p:sp>
        <p:nvSpPr>
          <p:cNvPr id="5" name="Shape 3"/>
          <p:cNvSpPr/>
          <p:nvPr/>
        </p:nvSpPr>
        <p:spPr>
          <a:xfrm>
            <a:off x="656749" y="1913096"/>
            <a:ext cx="13316903" cy="534352"/>
          </a:xfrm>
          <a:prstGeom prst="rect">
            <a:avLst/>
          </a:prstGeom>
          <a:solidFill>
            <a:srgbClr val="FFFFFF">
              <a:alpha val="4000"/>
            </a:srgbClr>
          </a:solidFill>
          <a:ln/>
        </p:spPr>
      </p:sp>
      <p:sp>
        <p:nvSpPr>
          <p:cNvPr id="6" name="Text 4"/>
          <p:cNvSpPr/>
          <p:nvPr/>
        </p:nvSpPr>
        <p:spPr>
          <a:xfrm>
            <a:off x="842367" y="2031921"/>
            <a:ext cx="4019907"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sales_channel</a:t>
            </a:r>
            <a:endParaRPr lang="en-US" sz="1450" dirty="0"/>
          </a:p>
        </p:txBody>
      </p:sp>
      <p:sp>
        <p:nvSpPr>
          <p:cNvPr id="7" name="Text 5"/>
          <p:cNvSpPr/>
          <p:nvPr/>
        </p:nvSpPr>
        <p:spPr>
          <a:xfrm>
            <a:off x="5240655" y="2031921"/>
            <a:ext cx="4016097"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total_orders</a:t>
            </a:r>
            <a:endParaRPr lang="en-US" sz="1450" dirty="0"/>
          </a:p>
        </p:txBody>
      </p:sp>
      <p:sp>
        <p:nvSpPr>
          <p:cNvPr id="8" name="Text 6"/>
          <p:cNvSpPr/>
          <p:nvPr/>
        </p:nvSpPr>
        <p:spPr>
          <a:xfrm>
            <a:off x="9635133" y="2031921"/>
            <a:ext cx="4153138"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total_sales</a:t>
            </a:r>
            <a:endParaRPr lang="en-US" sz="1450" dirty="0"/>
          </a:p>
        </p:txBody>
      </p:sp>
      <p:sp>
        <p:nvSpPr>
          <p:cNvPr id="9" name="Shape 7"/>
          <p:cNvSpPr/>
          <p:nvPr/>
        </p:nvSpPr>
        <p:spPr>
          <a:xfrm>
            <a:off x="656749" y="2447449"/>
            <a:ext cx="13316903" cy="534352"/>
          </a:xfrm>
          <a:prstGeom prst="rect">
            <a:avLst/>
          </a:prstGeom>
          <a:solidFill>
            <a:srgbClr val="000000">
              <a:alpha val="4000"/>
            </a:srgbClr>
          </a:solidFill>
          <a:ln/>
        </p:spPr>
      </p:sp>
      <p:sp>
        <p:nvSpPr>
          <p:cNvPr id="10" name="Text 8"/>
          <p:cNvSpPr/>
          <p:nvPr/>
        </p:nvSpPr>
        <p:spPr>
          <a:xfrm>
            <a:off x="842367" y="2566273"/>
            <a:ext cx="401990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In-store</a:t>
            </a:r>
            <a:endParaRPr lang="en-US" sz="1450" dirty="0"/>
          </a:p>
        </p:txBody>
      </p:sp>
      <p:sp>
        <p:nvSpPr>
          <p:cNvPr id="11" name="Text 9"/>
          <p:cNvSpPr/>
          <p:nvPr/>
        </p:nvSpPr>
        <p:spPr>
          <a:xfrm>
            <a:off x="5240655" y="2566273"/>
            <a:ext cx="401609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496</a:t>
            </a:r>
            <a:endParaRPr lang="en-US" sz="1450" dirty="0"/>
          </a:p>
        </p:txBody>
      </p:sp>
      <p:sp>
        <p:nvSpPr>
          <p:cNvPr id="12" name="Text 10"/>
          <p:cNvSpPr/>
          <p:nvPr/>
        </p:nvSpPr>
        <p:spPr>
          <a:xfrm>
            <a:off x="9635133" y="2566273"/>
            <a:ext cx="4153138"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138745.4</a:t>
            </a:r>
            <a:endParaRPr lang="en-US" sz="1450" dirty="0"/>
          </a:p>
        </p:txBody>
      </p:sp>
      <p:sp>
        <p:nvSpPr>
          <p:cNvPr id="13" name="Shape 11"/>
          <p:cNvSpPr/>
          <p:nvPr/>
        </p:nvSpPr>
        <p:spPr>
          <a:xfrm>
            <a:off x="656749" y="2981801"/>
            <a:ext cx="13316903" cy="534352"/>
          </a:xfrm>
          <a:prstGeom prst="rect">
            <a:avLst/>
          </a:prstGeom>
          <a:solidFill>
            <a:srgbClr val="FFFFFF">
              <a:alpha val="4000"/>
            </a:srgbClr>
          </a:solidFill>
          <a:ln/>
        </p:spPr>
      </p:sp>
      <p:sp>
        <p:nvSpPr>
          <p:cNvPr id="14" name="Text 12"/>
          <p:cNvSpPr/>
          <p:nvPr/>
        </p:nvSpPr>
        <p:spPr>
          <a:xfrm>
            <a:off x="842367" y="3100626"/>
            <a:ext cx="401990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Online</a:t>
            </a:r>
            <a:endParaRPr lang="en-US" sz="1450" dirty="0"/>
          </a:p>
        </p:txBody>
      </p:sp>
      <p:sp>
        <p:nvSpPr>
          <p:cNvPr id="15" name="Text 13"/>
          <p:cNvSpPr/>
          <p:nvPr/>
        </p:nvSpPr>
        <p:spPr>
          <a:xfrm>
            <a:off x="5240655" y="3100626"/>
            <a:ext cx="401609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504</a:t>
            </a:r>
            <a:endParaRPr lang="en-US" sz="1450" dirty="0"/>
          </a:p>
        </p:txBody>
      </p:sp>
      <p:sp>
        <p:nvSpPr>
          <p:cNvPr id="16" name="Text 14"/>
          <p:cNvSpPr/>
          <p:nvPr/>
        </p:nvSpPr>
        <p:spPr>
          <a:xfrm>
            <a:off x="9635133" y="3100626"/>
            <a:ext cx="4153138"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137951.82</a:t>
            </a:r>
            <a:endParaRPr lang="en-US" sz="1450" dirty="0"/>
          </a:p>
        </p:txBody>
      </p:sp>
      <p:sp>
        <p:nvSpPr>
          <p:cNvPr id="17" name="Text 15"/>
          <p:cNvSpPr/>
          <p:nvPr/>
        </p:nvSpPr>
        <p:spPr>
          <a:xfrm>
            <a:off x="649129" y="3732371"/>
            <a:ext cx="1333214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Average sales per order: In-store (279.73) vs Online (273.71)</a:t>
            </a:r>
            <a:endParaRPr lang="en-US" sz="1450" dirty="0"/>
          </a:p>
        </p:txBody>
      </p:sp>
      <p:sp>
        <p:nvSpPr>
          <p:cNvPr id="18" name="Text 16"/>
          <p:cNvSpPr/>
          <p:nvPr/>
        </p:nvSpPr>
        <p:spPr>
          <a:xfrm>
            <a:off x="649129" y="4307205"/>
            <a:ext cx="8687872" cy="463748"/>
          </a:xfrm>
          <a:prstGeom prst="rect">
            <a:avLst/>
          </a:prstGeom>
          <a:noFill/>
          <a:ln/>
        </p:spPr>
        <p:txBody>
          <a:bodyPr wrap="none" lIns="0" tIns="0" rIns="0" bIns="0" rtlCol="0" anchor="t"/>
          <a:lstStyle/>
          <a:p>
            <a:pPr algn="l" indent="0" marL="0">
              <a:lnSpc>
                <a:spcPts val="3650"/>
              </a:lnSpc>
              <a:buNone/>
            </a:pPr>
            <a:r>
              <a:rPr lang="en-US" sz="2900" dirty="0">
                <a:solidFill>
                  <a:srgbClr val="2150FE"/>
                </a:solidFill>
                <a:latin typeface="Crimson Pro Semi Bold" pitchFamily="34" charset="0"/>
                <a:ea typeface="Crimson Pro Semi Bold" pitchFamily="34" charset="-122"/>
                <a:cs typeface="Crimson Pro Semi Bold" pitchFamily="34" charset="-120"/>
              </a:rPr>
              <a:t>4. Which payment methods are most used by customers?</a:t>
            </a:r>
            <a:endParaRPr lang="en-US" sz="2900" dirty="0"/>
          </a:p>
        </p:txBody>
      </p:sp>
      <p:sp>
        <p:nvSpPr>
          <p:cNvPr id="19" name="Shape 17"/>
          <p:cNvSpPr/>
          <p:nvPr/>
        </p:nvSpPr>
        <p:spPr>
          <a:xfrm>
            <a:off x="649129" y="5049083"/>
            <a:ext cx="13332143" cy="2687003"/>
          </a:xfrm>
          <a:prstGeom prst="roundRect">
            <a:avLst>
              <a:gd name="adj" fmla="val 1035"/>
            </a:avLst>
          </a:prstGeom>
          <a:noFill/>
          <a:ln w="7620">
            <a:solidFill>
              <a:srgbClr val="000000">
                <a:alpha val="8000"/>
              </a:srgbClr>
            </a:solidFill>
            <a:prstDash val="solid"/>
          </a:ln>
        </p:spPr>
      </p:sp>
      <p:sp>
        <p:nvSpPr>
          <p:cNvPr id="20" name="Shape 18"/>
          <p:cNvSpPr/>
          <p:nvPr/>
        </p:nvSpPr>
        <p:spPr>
          <a:xfrm>
            <a:off x="656749" y="5056703"/>
            <a:ext cx="13316903" cy="534352"/>
          </a:xfrm>
          <a:prstGeom prst="rect">
            <a:avLst/>
          </a:prstGeom>
          <a:solidFill>
            <a:srgbClr val="FFFFFF">
              <a:alpha val="4000"/>
            </a:srgbClr>
          </a:solidFill>
          <a:ln/>
        </p:spPr>
      </p:sp>
      <p:sp>
        <p:nvSpPr>
          <p:cNvPr id="21" name="Text 19"/>
          <p:cNvSpPr/>
          <p:nvPr/>
        </p:nvSpPr>
        <p:spPr>
          <a:xfrm>
            <a:off x="842248" y="5175528"/>
            <a:ext cx="4952167"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payment_method</a:t>
            </a:r>
            <a:endParaRPr lang="en-US" sz="1450" dirty="0"/>
          </a:p>
        </p:txBody>
      </p:sp>
      <p:sp>
        <p:nvSpPr>
          <p:cNvPr id="22" name="Text 20"/>
          <p:cNvSpPr/>
          <p:nvPr/>
        </p:nvSpPr>
        <p:spPr>
          <a:xfrm>
            <a:off x="6172795" y="5175528"/>
            <a:ext cx="3616643"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total_orders</a:t>
            </a:r>
            <a:endParaRPr lang="en-US" sz="1450" dirty="0"/>
          </a:p>
        </p:txBody>
      </p:sp>
      <p:sp>
        <p:nvSpPr>
          <p:cNvPr id="23" name="Text 21"/>
          <p:cNvSpPr/>
          <p:nvPr/>
        </p:nvSpPr>
        <p:spPr>
          <a:xfrm>
            <a:off x="10167818" y="5175528"/>
            <a:ext cx="3620453" cy="296704"/>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total_revenue</a:t>
            </a:r>
            <a:endParaRPr lang="en-US" sz="1450" dirty="0"/>
          </a:p>
        </p:txBody>
      </p:sp>
      <p:sp>
        <p:nvSpPr>
          <p:cNvPr id="24" name="Shape 22"/>
          <p:cNvSpPr/>
          <p:nvPr/>
        </p:nvSpPr>
        <p:spPr>
          <a:xfrm>
            <a:off x="656749" y="5591056"/>
            <a:ext cx="13316903" cy="534352"/>
          </a:xfrm>
          <a:prstGeom prst="rect">
            <a:avLst/>
          </a:prstGeom>
          <a:solidFill>
            <a:srgbClr val="000000">
              <a:alpha val="4000"/>
            </a:srgbClr>
          </a:solidFill>
          <a:ln/>
        </p:spPr>
      </p:sp>
      <p:sp>
        <p:nvSpPr>
          <p:cNvPr id="25" name="Text 23"/>
          <p:cNvSpPr/>
          <p:nvPr/>
        </p:nvSpPr>
        <p:spPr>
          <a:xfrm>
            <a:off x="842248" y="5709880"/>
            <a:ext cx="495216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PayPal</a:t>
            </a:r>
            <a:endParaRPr lang="en-US" sz="1450" dirty="0"/>
          </a:p>
        </p:txBody>
      </p:sp>
      <p:sp>
        <p:nvSpPr>
          <p:cNvPr id="26" name="Text 24"/>
          <p:cNvSpPr/>
          <p:nvPr/>
        </p:nvSpPr>
        <p:spPr>
          <a:xfrm>
            <a:off x="6172795" y="5709880"/>
            <a:ext cx="361664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257</a:t>
            </a:r>
            <a:endParaRPr lang="en-US" sz="1450" dirty="0"/>
          </a:p>
        </p:txBody>
      </p:sp>
      <p:sp>
        <p:nvSpPr>
          <p:cNvPr id="27" name="Text 25"/>
          <p:cNvSpPr/>
          <p:nvPr/>
        </p:nvSpPr>
        <p:spPr>
          <a:xfrm>
            <a:off x="10167818" y="5709880"/>
            <a:ext cx="362045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75742.62</a:t>
            </a:r>
            <a:endParaRPr lang="en-US" sz="1450" dirty="0"/>
          </a:p>
        </p:txBody>
      </p:sp>
      <p:sp>
        <p:nvSpPr>
          <p:cNvPr id="28" name="Shape 26"/>
          <p:cNvSpPr/>
          <p:nvPr/>
        </p:nvSpPr>
        <p:spPr>
          <a:xfrm>
            <a:off x="656749" y="6125408"/>
            <a:ext cx="13316903" cy="534352"/>
          </a:xfrm>
          <a:prstGeom prst="rect">
            <a:avLst/>
          </a:prstGeom>
          <a:solidFill>
            <a:srgbClr val="FFFFFF">
              <a:alpha val="4000"/>
            </a:srgbClr>
          </a:solidFill>
          <a:ln/>
        </p:spPr>
      </p:sp>
      <p:sp>
        <p:nvSpPr>
          <p:cNvPr id="29" name="Text 27"/>
          <p:cNvSpPr/>
          <p:nvPr/>
        </p:nvSpPr>
        <p:spPr>
          <a:xfrm>
            <a:off x="842248" y="6244233"/>
            <a:ext cx="495216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Cash</a:t>
            </a:r>
            <a:endParaRPr lang="en-US" sz="1450" dirty="0"/>
          </a:p>
        </p:txBody>
      </p:sp>
      <p:sp>
        <p:nvSpPr>
          <p:cNvPr id="30" name="Text 28"/>
          <p:cNvSpPr/>
          <p:nvPr/>
        </p:nvSpPr>
        <p:spPr>
          <a:xfrm>
            <a:off x="6172795" y="6244233"/>
            <a:ext cx="361664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256</a:t>
            </a:r>
            <a:endParaRPr lang="en-US" sz="1450" dirty="0"/>
          </a:p>
        </p:txBody>
      </p:sp>
      <p:sp>
        <p:nvSpPr>
          <p:cNvPr id="31" name="Text 29"/>
          <p:cNvSpPr/>
          <p:nvPr/>
        </p:nvSpPr>
        <p:spPr>
          <a:xfrm>
            <a:off x="10167818" y="6244233"/>
            <a:ext cx="362045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72363.42</a:t>
            </a:r>
            <a:endParaRPr lang="en-US" sz="1450" dirty="0"/>
          </a:p>
        </p:txBody>
      </p:sp>
      <p:sp>
        <p:nvSpPr>
          <p:cNvPr id="32" name="Shape 30"/>
          <p:cNvSpPr/>
          <p:nvPr/>
        </p:nvSpPr>
        <p:spPr>
          <a:xfrm>
            <a:off x="656749" y="6659761"/>
            <a:ext cx="13316903" cy="534352"/>
          </a:xfrm>
          <a:prstGeom prst="rect">
            <a:avLst/>
          </a:prstGeom>
          <a:solidFill>
            <a:srgbClr val="000000">
              <a:alpha val="4000"/>
            </a:srgbClr>
          </a:solidFill>
          <a:ln/>
        </p:spPr>
      </p:sp>
      <p:sp>
        <p:nvSpPr>
          <p:cNvPr id="33" name="Text 31"/>
          <p:cNvSpPr/>
          <p:nvPr/>
        </p:nvSpPr>
        <p:spPr>
          <a:xfrm>
            <a:off x="842248" y="6778585"/>
            <a:ext cx="495216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Credit Card</a:t>
            </a:r>
            <a:endParaRPr lang="en-US" sz="1450" dirty="0"/>
          </a:p>
        </p:txBody>
      </p:sp>
      <p:sp>
        <p:nvSpPr>
          <p:cNvPr id="34" name="Text 32"/>
          <p:cNvSpPr/>
          <p:nvPr/>
        </p:nvSpPr>
        <p:spPr>
          <a:xfrm>
            <a:off x="6172795" y="6778585"/>
            <a:ext cx="361664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247</a:t>
            </a:r>
            <a:endParaRPr lang="en-US" sz="1450" dirty="0"/>
          </a:p>
        </p:txBody>
      </p:sp>
      <p:sp>
        <p:nvSpPr>
          <p:cNvPr id="35" name="Text 33"/>
          <p:cNvSpPr/>
          <p:nvPr/>
        </p:nvSpPr>
        <p:spPr>
          <a:xfrm>
            <a:off x="10167818" y="6778585"/>
            <a:ext cx="362045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64183.26</a:t>
            </a:r>
            <a:endParaRPr lang="en-US" sz="1450" dirty="0"/>
          </a:p>
        </p:txBody>
      </p:sp>
      <p:sp>
        <p:nvSpPr>
          <p:cNvPr id="36" name="Shape 34"/>
          <p:cNvSpPr/>
          <p:nvPr/>
        </p:nvSpPr>
        <p:spPr>
          <a:xfrm>
            <a:off x="656749" y="7194113"/>
            <a:ext cx="13316903" cy="534352"/>
          </a:xfrm>
          <a:prstGeom prst="rect">
            <a:avLst/>
          </a:prstGeom>
          <a:solidFill>
            <a:srgbClr val="FFFFFF">
              <a:alpha val="4000"/>
            </a:srgbClr>
          </a:solidFill>
          <a:ln/>
        </p:spPr>
      </p:sp>
      <p:sp>
        <p:nvSpPr>
          <p:cNvPr id="37" name="Text 35"/>
          <p:cNvSpPr/>
          <p:nvPr/>
        </p:nvSpPr>
        <p:spPr>
          <a:xfrm>
            <a:off x="842248" y="7312938"/>
            <a:ext cx="4952167"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Debit Card</a:t>
            </a:r>
            <a:endParaRPr lang="en-US" sz="1450" dirty="0"/>
          </a:p>
        </p:txBody>
      </p:sp>
      <p:sp>
        <p:nvSpPr>
          <p:cNvPr id="38" name="Text 36"/>
          <p:cNvSpPr/>
          <p:nvPr/>
        </p:nvSpPr>
        <p:spPr>
          <a:xfrm>
            <a:off x="6172795" y="7312938"/>
            <a:ext cx="361664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240</a:t>
            </a:r>
            <a:endParaRPr lang="en-US" sz="1450" dirty="0"/>
          </a:p>
        </p:txBody>
      </p:sp>
      <p:sp>
        <p:nvSpPr>
          <p:cNvPr id="39" name="Text 37"/>
          <p:cNvSpPr/>
          <p:nvPr/>
        </p:nvSpPr>
        <p:spPr>
          <a:xfrm>
            <a:off x="10167818" y="7312938"/>
            <a:ext cx="3620453" cy="296704"/>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64407.92</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2095" y="402669"/>
            <a:ext cx="5897523" cy="457557"/>
          </a:xfrm>
          <a:prstGeom prst="rect">
            <a:avLst/>
          </a:prstGeom>
          <a:noFill/>
          <a:ln/>
        </p:spPr>
        <p:txBody>
          <a:bodyPr wrap="none" lIns="0" tIns="0" rIns="0" bIns="0" rtlCol="0" anchor="t"/>
          <a:lstStyle/>
          <a:p>
            <a:pPr algn="l" indent="0" marL="0">
              <a:lnSpc>
                <a:spcPts val="3600"/>
              </a:lnSpc>
              <a:buNone/>
            </a:pPr>
            <a:r>
              <a:rPr lang="en-US" sz="2850" dirty="0">
                <a:solidFill>
                  <a:srgbClr val="152D47"/>
                </a:solidFill>
                <a:latin typeface="Crimson Pro Semi Bold" pitchFamily="34" charset="0"/>
                <a:ea typeface="Crimson Pro Semi Bold" pitchFamily="34" charset="-122"/>
                <a:cs typeface="Crimson Pro Semi Bold" pitchFamily="34" charset="-120"/>
              </a:rPr>
              <a:t>Store Performance &amp; Product Rankings</a:t>
            </a:r>
            <a:endParaRPr lang="en-US" sz="2850" dirty="0"/>
          </a:p>
        </p:txBody>
      </p:sp>
      <p:sp>
        <p:nvSpPr>
          <p:cNvPr id="3" name="Text 1"/>
          <p:cNvSpPr/>
          <p:nvPr/>
        </p:nvSpPr>
        <p:spPr>
          <a:xfrm>
            <a:off x="572095" y="918805"/>
            <a:ext cx="6606659" cy="366117"/>
          </a:xfrm>
          <a:prstGeom prst="rect">
            <a:avLst/>
          </a:prstGeom>
          <a:noFill/>
          <a:ln/>
        </p:spPr>
        <p:txBody>
          <a:bodyPr wrap="none" lIns="0" tIns="0" rIns="0" bIns="0" rtlCol="0" anchor="t"/>
          <a:lstStyle/>
          <a:p>
            <a:pPr algn="l" indent="0" marL="0">
              <a:lnSpc>
                <a:spcPts val="2850"/>
              </a:lnSpc>
              <a:buNone/>
            </a:pPr>
            <a:r>
              <a:rPr lang="en-US" sz="2300" dirty="0">
                <a:solidFill>
                  <a:srgbClr val="2150FE"/>
                </a:solidFill>
                <a:latin typeface="Crimson Pro Semi Bold" pitchFamily="34" charset="0"/>
                <a:ea typeface="Crimson Pro Semi Bold" pitchFamily="34" charset="-122"/>
                <a:cs typeface="Crimson Pro Semi Bold" pitchFamily="34" charset="-120"/>
              </a:rPr>
              <a:t>5. Which stores offer the highest discounts on average?</a:t>
            </a:r>
            <a:endParaRPr lang="en-US" sz="2300" dirty="0"/>
          </a:p>
        </p:txBody>
      </p:sp>
      <p:sp>
        <p:nvSpPr>
          <p:cNvPr id="4" name="Shape 2"/>
          <p:cNvSpPr/>
          <p:nvPr/>
        </p:nvSpPr>
        <p:spPr>
          <a:xfrm>
            <a:off x="572095" y="1504593"/>
            <a:ext cx="13486209" cy="2566988"/>
          </a:xfrm>
          <a:prstGeom prst="roundRect">
            <a:avLst>
              <a:gd name="adj" fmla="val 856"/>
            </a:avLst>
          </a:prstGeom>
          <a:noFill/>
          <a:ln w="7620">
            <a:solidFill>
              <a:srgbClr val="000000">
                <a:alpha val="8000"/>
              </a:srgbClr>
            </a:solidFill>
            <a:prstDash val="solid"/>
          </a:ln>
        </p:spPr>
      </p:sp>
      <p:sp>
        <p:nvSpPr>
          <p:cNvPr id="5" name="Shape 3"/>
          <p:cNvSpPr/>
          <p:nvPr/>
        </p:nvSpPr>
        <p:spPr>
          <a:xfrm>
            <a:off x="579715" y="1512213"/>
            <a:ext cx="13470969" cy="425291"/>
          </a:xfrm>
          <a:prstGeom prst="rect">
            <a:avLst/>
          </a:prstGeom>
          <a:solidFill>
            <a:srgbClr val="FFFFFF">
              <a:alpha val="4000"/>
            </a:srgbClr>
          </a:solidFill>
          <a:ln/>
        </p:spPr>
      </p:sp>
      <p:sp>
        <p:nvSpPr>
          <p:cNvPr id="6" name="Text 4"/>
          <p:cNvSpPr/>
          <p:nvPr/>
        </p:nvSpPr>
        <p:spPr>
          <a:xfrm>
            <a:off x="726162" y="1607701"/>
            <a:ext cx="6438781" cy="234315"/>
          </a:xfrm>
          <a:prstGeom prst="rect">
            <a:avLst/>
          </a:prstGeom>
          <a:noFill/>
          <a:ln/>
        </p:spPr>
        <p:txBody>
          <a:bodyPr wrap="none" lIns="0" tIns="0" rIns="0" bIns="0" rtlCol="0" anchor="t"/>
          <a:lstStyle/>
          <a:p>
            <a:pPr algn="l" indent="0" marL="0">
              <a:lnSpc>
                <a:spcPts val="1800"/>
              </a:lnSpc>
              <a:buNone/>
            </a:pPr>
            <a:r>
              <a:rPr lang="en-US" sz="1150" b="1" dirty="0">
                <a:solidFill>
                  <a:srgbClr val="4C4C4D"/>
                </a:solidFill>
                <a:latin typeface="Heebo" pitchFamily="34" charset="0"/>
                <a:ea typeface="Heebo" pitchFamily="34" charset="-122"/>
                <a:cs typeface="Heebo" pitchFamily="34" charset="-120"/>
              </a:rPr>
              <a:t>store_name</a:t>
            </a:r>
            <a:endParaRPr lang="en-US" sz="1150" dirty="0"/>
          </a:p>
        </p:txBody>
      </p:sp>
      <p:sp>
        <p:nvSpPr>
          <p:cNvPr id="7" name="Text 5"/>
          <p:cNvSpPr/>
          <p:nvPr/>
        </p:nvSpPr>
        <p:spPr>
          <a:xfrm>
            <a:off x="7465457" y="1607701"/>
            <a:ext cx="6438781" cy="234315"/>
          </a:xfrm>
          <a:prstGeom prst="rect">
            <a:avLst/>
          </a:prstGeom>
          <a:noFill/>
          <a:ln/>
        </p:spPr>
        <p:txBody>
          <a:bodyPr wrap="none" lIns="0" tIns="0" rIns="0" bIns="0" rtlCol="0" anchor="t"/>
          <a:lstStyle/>
          <a:p>
            <a:pPr algn="l" indent="0" marL="0">
              <a:lnSpc>
                <a:spcPts val="1800"/>
              </a:lnSpc>
              <a:buNone/>
            </a:pPr>
            <a:r>
              <a:rPr lang="en-US" sz="1150" b="1" dirty="0">
                <a:solidFill>
                  <a:srgbClr val="4C4C4D"/>
                </a:solidFill>
                <a:latin typeface="Heebo" pitchFamily="34" charset="0"/>
                <a:ea typeface="Heebo" pitchFamily="34" charset="-122"/>
                <a:cs typeface="Heebo" pitchFamily="34" charset="-120"/>
              </a:rPr>
              <a:t>avg_discount</a:t>
            </a:r>
            <a:endParaRPr lang="en-US" sz="1150" dirty="0"/>
          </a:p>
        </p:txBody>
      </p:sp>
      <p:sp>
        <p:nvSpPr>
          <p:cNvPr id="8" name="Shape 6"/>
          <p:cNvSpPr/>
          <p:nvPr/>
        </p:nvSpPr>
        <p:spPr>
          <a:xfrm>
            <a:off x="579715" y="1937504"/>
            <a:ext cx="13470969" cy="425291"/>
          </a:xfrm>
          <a:prstGeom prst="rect">
            <a:avLst/>
          </a:prstGeom>
          <a:solidFill>
            <a:srgbClr val="000000">
              <a:alpha val="4000"/>
            </a:srgbClr>
          </a:solidFill>
          <a:ln/>
        </p:spPr>
      </p:sp>
      <p:sp>
        <p:nvSpPr>
          <p:cNvPr id="9" name="Text 7"/>
          <p:cNvSpPr/>
          <p:nvPr/>
        </p:nvSpPr>
        <p:spPr>
          <a:xfrm>
            <a:off x="726162" y="2032992"/>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Store 4</a:t>
            </a:r>
            <a:endParaRPr lang="en-US" sz="1150" dirty="0"/>
          </a:p>
        </p:txBody>
      </p:sp>
      <p:sp>
        <p:nvSpPr>
          <p:cNvPr id="10" name="Text 8"/>
          <p:cNvSpPr/>
          <p:nvPr/>
        </p:nvSpPr>
        <p:spPr>
          <a:xfrm>
            <a:off x="7465457" y="2032992"/>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25.9</a:t>
            </a:r>
            <a:endParaRPr lang="en-US" sz="1150" dirty="0"/>
          </a:p>
        </p:txBody>
      </p:sp>
      <p:sp>
        <p:nvSpPr>
          <p:cNvPr id="11" name="Shape 9"/>
          <p:cNvSpPr/>
          <p:nvPr/>
        </p:nvSpPr>
        <p:spPr>
          <a:xfrm>
            <a:off x="579715" y="2362795"/>
            <a:ext cx="13470969" cy="425291"/>
          </a:xfrm>
          <a:prstGeom prst="rect">
            <a:avLst/>
          </a:prstGeom>
          <a:solidFill>
            <a:srgbClr val="FFFFFF">
              <a:alpha val="4000"/>
            </a:srgbClr>
          </a:solidFill>
          <a:ln/>
        </p:spPr>
      </p:sp>
      <p:sp>
        <p:nvSpPr>
          <p:cNvPr id="12" name="Text 10"/>
          <p:cNvSpPr/>
          <p:nvPr/>
        </p:nvSpPr>
        <p:spPr>
          <a:xfrm>
            <a:off x="726162" y="2458283"/>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Store 1</a:t>
            </a:r>
            <a:endParaRPr lang="en-US" sz="1150" dirty="0"/>
          </a:p>
        </p:txBody>
      </p:sp>
      <p:sp>
        <p:nvSpPr>
          <p:cNvPr id="13" name="Text 11"/>
          <p:cNvSpPr/>
          <p:nvPr/>
        </p:nvSpPr>
        <p:spPr>
          <a:xfrm>
            <a:off x="7465457" y="2458283"/>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25.89</a:t>
            </a:r>
            <a:endParaRPr lang="en-US" sz="1150" dirty="0"/>
          </a:p>
        </p:txBody>
      </p:sp>
      <p:sp>
        <p:nvSpPr>
          <p:cNvPr id="14" name="Shape 12"/>
          <p:cNvSpPr/>
          <p:nvPr/>
        </p:nvSpPr>
        <p:spPr>
          <a:xfrm>
            <a:off x="579715" y="2788087"/>
            <a:ext cx="13470969" cy="425291"/>
          </a:xfrm>
          <a:prstGeom prst="rect">
            <a:avLst/>
          </a:prstGeom>
          <a:solidFill>
            <a:srgbClr val="000000">
              <a:alpha val="4000"/>
            </a:srgbClr>
          </a:solidFill>
          <a:ln/>
        </p:spPr>
      </p:sp>
      <p:sp>
        <p:nvSpPr>
          <p:cNvPr id="15" name="Text 13"/>
          <p:cNvSpPr/>
          <p:nvPr/>
        </p:nvSpPr>
        <p:spPr>
          <a:xfrm>
            <a:off x="726162" y="2883575"/>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Store 2</a:t>
            </a:r>
            <a:endParaRPr lang="en-US" sz="1150" dirty="0"/>
          </a:p>
        </p:txBody>
      </p:sp>
      <p:sp>
        <p:nvSpPr>
          <p:cNvPr id="16" name="Text 14"/>
          <p:cNvSpPr/>
          <p:nvPr/>
        </p:nvSpPr>
        <p:spPr>
          <a:xfrm>
            <a:off x="7465457" y="2883575"/>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25.88</a:t>
            </a:r>
            <a:endParaRPr lang="en-US" sz="1150" dirty="0"/>
          </a:p>
        </p:txBody>
      </p:sp>
      <p:sp>
        <p:nvSpPr>
          <p:cNvPr id="17" name="Shape 15"/>
          <p:cNvSpPr/>
          <p:nvPr/>
        </p:nvSpPr>
        <p:spPr>
          <a:xfrm>
            <a:off x="579715" y="3213378"/>
            <a:ext cx="13470969" cy="425291"/>
          </a:xfrm>
          <a:prstGeom prst="rect">
            <a:avLst/>
          </a:prstGeom>
          <a:solidFill>
            <a:srgbClr val="FFFFFF">
              <a:alpha val="4000"/>
            </a:srgbClr>
          </a:solidFill>
          <a:ln/>
        </p:spPr>
      </p:sp>
      <p:sp>
        <p:nvSpPr>
          <p:cNvPr id="18" name="Text 16"/>
          <p:cNvSpPr/>
          <p:nvPr/>
        </p:nvSpPr>
        <p:spPr>
          <a:xfrm>
            <a:off x="726162" y="3308866"/>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Store 5</a:t>
            </a:r>
            <a:endParaRPr lang="en-US" sz="1150" dirty="0"/>
          </a:p>
        </p:txBody>
      </p:sp>
      <p:sp>
        <p:nvSpPr>
          <p:cNvPr id="19" name="Text 17"/>
          <p:cNvSpPr/>
          <p:nvPr/>
        </p:nvSpPr>
        <p:spPr>
          <a:xfrm>
            <a:off x="7465457" y="3308866"/>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25.3</a:t>
            </a:r>
            <a:endParaRPr lang="en-US" sz="1150" dirty="0"/>
          </a:p>
        </p:txBody>
      </p:sp>
      <p:sp>
        <p:nvSpPr>
          <p:cNvPr id="20" name="Shape 18"/>
          <p:cNvSpPr/>
          <p:nvPr/>
        </p:nvSpPr>
        <p:spPr>
          <a:xfrm>
            <a:off x="579715" y="3638669"/>
            <a:ext cx="13470969" cy="425291"/>
          </a:xfrm>
          <a:prstGeom prst="rect">
            <a:avLst/>
          </a:prstGeom>
          <a:solidFill>
            <a:srgbClr val="000000">
              <a:alpha val="4000"/>
            </a:srgbClr>
          </a:solidFill>
          <a:ln/>
        </p:spPr>
      </p:sp>
      <p:sp>
        <p:nvSpPr>
          <p:cNvPr id="21" name="Text 19"/>
          <p:cNvSpPr/>
          <p:nvPr/>
        </p:nvSpPr>
        <p:spPr>
          <a:xfrm>
            <a:off x="726162" y="3734157"/>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Store 3</a:t>
            </a:r>
            <a:endParaRPr lang="en-US" sz="1150" dirty="0"/>
          </a:p>
        </p:txBody>
      </p:sp>
      <p:sp>
        <p:nvSpPr>
          <p:cNvPr id="22" name="Text 20"/>
          <p:cNvSpPr/>
          <p:nvPr/>
        </p:nvSpPr>
        <p:spPr>
          <a:xfrm>
            <a:off x="7465457" y="3734157"/>
            <a:ext cx="6438781"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23.58</a:t>
            </a:r>
            <a:endParaRPr lang="en-US" sz="1150" dirty="0"/>
          </a:p>
        </p:txBody>
      </p:sp>
      <p:sp>
        <p:nvSpPr>
          <p:cNvPr id="23" name="Text 21"/>
          <p:cNvSpPr/>
          <p:nvPr/>
        </p:nvSpPr>
        <p:spPr>
          <a:xfrm>
            <a:off x="572095" y="4291251"/>
            <a:ext cx="8242578" cy="366117"/>
          </a:xfrm>
          <a:prstGeom prst="rect">
            <a:avLst/>
          </a:prstGeom>
          <a:noFill/>
          <a:ln/>
        </p:spPr>
        <p:txBody>
          <a:bodyPr wrap="none" lIns="0" tIns="0" rIns="0" bIns="0" rtlCol="0" anchor="t"/>
          <a:lstStyle/>
          <a:p>
            <a:pPr algn="l" indent="0" marL="0">
              <a:lnSpc>
                <a:spcPts val="2850"/>
              </a:lnSpc>
              <a:buNone/>
            </a:pPr>
            <a:r>
              <a:rPr lang="en-US" sz="2300" dirty="0">
                <a:solidFill>
                  <a:srgbClr val="2150FE"/>
                </a:solidFill>
                <a:latin typeface="Crimson Pro Semi Bold" pitchFamily="34" charset="0"/>
                <a:ea typeface="Crimson Pro Semi Bold" pitchFamily="34" charset="-122"/>
                <a:cs typeface="Crimson Pro Semi Bold" pitchFamily="34" charset="-120"/>
              </a:rPr>
              <a:t>6. Find the top 3 products by total revenue within each sub_category</a:t>
            </a:r>
            <a:endParaRPr lang="en-US" sz="2300" dirty="0"/>
          </a:p>
        </p:txBody>
      </p:sp>
      <p:sp>
        <p:nvSpPr>
          <p:cNvPr id="24" name="Shape 22"/>
          <p:cNvSpPr/>
          <p:nvPr/>
        </p:nvSpPr>
        <p:spPr>
          <a:xfrm>
            <a:off x="572095" y="4877038"/>
            <a:ext cx="13486209" cy="2992279"/>
          </a:xfrm>
          <a:prstGeom prst="roundRect">
            <a:avLst>
              <a:gd name="adj" fmla="val 734"/>
            </a:avLst>
          </a:prstGeom>
          <a:noFill/>
          <a:ln w="7620">
            <a:solidFill>
              <a:srgbClr val="000000">
                <a:alpha val="8000"/>
              </a:srgbClr>
            </a:solidFill>
            <a:prstDash val="solid"/>
          </a:ln>
        </p:spPr>
      </p:sp>
      <p:sp>
        <p:nvSpPr>
          <p:cNvPr id="25" name="Shape 23"/>
          <p:cNvSpPr/>
          <p:nvPr/>
        </p:nvSpPr>
        <p:spPr>
          <a:xfrm>
            <a:off x="579715" y="4884658"/>
            <a:ext cx="13470969" cy="425291"/>
          </a:xfrm>
          <a:prstGeom prst="rect">
            <a:avLst/>
          </a:prstGeom>
          <a:solidFill>
            <a:srgbClr val="FFFFFF">
              <a:alpha val="4000"/>
            </a:srgbClr>
          </a:solidFill>
          <a:ln/>
        </p:spPr>
      </p:sp>
      <p:sp>
        <p:nvSpPr>
          <p:cNvPr id="26" name="Text 24"/>
          <p:cNvSpPr/>
          <p:nvPr/>
        </p:nvSpPr>
        <p:spPr>
          <a:xfrm>
            <a:off x="726400" y="4980146"/>
            <a:ext cx="4148614" cy="234315"/>
          </a:xfrm>
          <a:prstGeom prst="rect">
            <a:avLst/>
          </a:prstGeom>
          <a:noFill/>
          <a:ln/>
        </p:spPr>
        <p:txBody>
          <a:bodyPr wrap="none" lIns="0" tIns="0" rIns="0" bIns="0" rtlCol="0" anchor="t"/>
          <a:lstStyle/>
          <a:p>
            <a:pPr algn="l" indent="0" marL="0">
              <a:lnSpc>
                <a:spcPts val="1800"/>
              </a:lnSpc>
              <a:buNone/>
            </a:pPr>
            <a:r>
              <a:rPr lang="en-US" sz="1150" b="1" dirty="0">
                <a:solidFill>
                  <a:srgbClr val="4C4C4D"/>
                </a:solidFill>
                <a:latin typeface="Heebo" pitchFamily="34" charset="0"/>
                <a:ea typeface="Heebo" pitchFamily="34" charset="-122"/>
                <a:cs typeface="Heebo" pitchFamily="34" charset="-120"/>
              </a:rPr>
              <a:t>category</a:t>
            </a:r>
            <a:endParaRPr lang="en-US" sz="1150" dirty="0"/>
          </a:p>
        </p:txBody>
      </p:sp>
      <p:sp>
        <p:nvSpPr>
          <p:cNvPr id="27" name="Text 25"/>
          <p:cNvSpPr/>
          <p:nvPr/>
        </p:nvSpPr>
        <p:spPr>
          <a:xfrm>
            <a:off x="5175528" y="4980146"/>
            <a:ext cx="4279583" cy="234315"/>
          </a:xfrm>
          <a:prstGeom prst="rect">
            <a:avLst/>
          </a:prstGeom>
          <a:noFill/>
          <a:ln/>
        </p:spPr>
        <p:txBody>
          <a:bodyPr wrap="none" lIns="0" tIns="0" rIns="0" bIns="0" rtlCol="0" anchor="t"/>
          <a:lstStyle/>
          <a:p>
            <a:pPr algn="l" indent="0" marL="0">
              <a:lnSpc>
                <a:spcPts val="1800"/>
              </a:lnSpc>
              <a:buNone/>
            </a:pPr>
            <a:r>
              <a:rPr lang="en-US" sz="1150" b="1" dirty="0">
                <a:solidFill>
                  <a:srgbClr val="4C4C4D"/>
                </a:solidFill>
                <a:latin typeface="Heebo" pitchFamily="34" charset="0"/>
                <a:ea typeface="Heebo" pitchFamily="34" charset="-122"/>
                <a:cs typeface="Heebo" pitchFamily="34" charset="-120"/>
              </a:rPr>
              <a:t>product_name</a:t>
            </a:r>
            <a:endParaRPr lang="en-US" sz="1150" dirty="0"/>
          </a:p>
        </p:txBody>
      </p:sp>
      <p:sp>
        <p:nvSpPr>
          <p:cNvPr id="28" name="Text 26"/>
          <p:cNvSpPr/>
          <p:nvPr/>
        </p:nvSpPr>
        <p:spPr>
          <a:xfrm>
            <a:off x="9755624" y="4980146"/>
            <a:ext cx="4148614" cy="234315"/>
          </a:xfrm>
          <a:prstGeom prst="rect">
            <a:avLst/>
          </a:prstGeom>
          <a:noFill/>
          <a:ln/>
        </p:spPr>
        <p:txBody>
          <a:bodyPr wrap="none" lIns="0" tIns="0" rIns="0" bIns="0" rtlCol="0" anchor="t"/>
          <a:lstStyle/>
          <a:p>
            <a:pPr algn="l" indent="0" marL="0">
              <a:lnSpc>
                <a:spcPts val="1800"/>
              </a:lnSpc>
              <a:buNone/>
            </a:pPr>
            <a:r>
              <a:rPr lang="en-US" sz="1150" b="1" dirty="0">
                <a:solidFill>
                  <a:srgbClr val="4C4C4D"/>
                </a:solidFill>
                <a:latin typeface="Heebo" pitchFamily="34" charset="0"/>
                <a:ea typeface="Heebo" pitchFamily="34" charset="-122"/>
                <a:cs typeface="Heebo" pitchFamily="34" charset="-120"/>
              </a:rPr>
              <a:t>total_revenue</a:t>
            </a:r>
            <a:endParaRPr lang="en-US" sz="1150" dirty="0"/>
          </a:p>
        </p:txBody>
      </p:sp>
      <p:sp>
        <p:nvSpPr>
          <p:cNvPr id="29" name="Shape 27"/>
          <p:cNvSpPr/>
          <p:nvPr/>
        </p:nvSpPr>
        <p:spPr>
          <a:xfrm>
            <a:off x="579715" y="5309949"/>
            <a:ext cx="13470969" cy="425291"/>
          </a:xfrm>
          <a:prstGeom prst="rect">
            <a:avLst/>
          </a:prstGeom>
          <a:solidFill>
            <a:srgbClr val="000000">
              <a:alpha val="4000"/>
            </a:srgbClr>
          </a:solidFill>
          <a:ln/>
        </p:spPr>
      </p:sp>
      <p:sp>
        <p:nvSpPr>
          <p:cNvPr id="30" name="Text 28"/>
          <p:cNvSpPr/>
          <p:nvPr/>
        </p:nvSpPr>
        <p:spPr>
          <a:xfrm>
            <a:off x="726400" y="5405438"/>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Electronics</a:t>
            </a:r>
            <a:endParaRPr lang="en-US" sz="1150" dirty="0"/>
          </a:p>
        </p:txBody>
      </p:sp>
      <p:sp>
        <p:nvSpPr>
          <p:cNvPr id="31" name="Text 29"/>
          <p:cNvSpPr/>
          <p:nvPr/>
        </p:nvSpPr>
        <p:spPr>
          <a:xfrm>
            <a:off x="5175528" y="5405438"/>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Watch</a:t>
            </a:r>
            <a:endParaRPr lang="en-US" sz="1150" dirty="0"/>
          </a:p>
        </p:txBody>
      </p:sp>
      <p:sp>
        <p:nvSpPr>
          <p:cNvPr id="32" name="Text 30"/>
          <p:cNvSpPr/>
          <p:nvPr/>
        </p:nvSpPr>
        <p:spPr>
          <a:xfrm>
            <a:off x="9755624" y="5405438"/>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41946.88</a:t>
            </a:r>
            <a:endParaRPr lang="en-US" sz="1150" dirty="0"/>
          </a:p>
        </p:txBody>
      </p:sp>
      <p:sp>
        <p:nvSpPr>
          <p:cNvPr id="33" name="Shape 31"/>
          <p:cNvSpPr/>
          <p:nvPr/>
        </p:nvSpPr>
        <p:spPr>
          <a:xfrm>
            <a:off x="579715" y="5735241"/>
            <a:ext cx="13470969" cy="425291"/>
          </a:xfrm>
          <a:prstGeom prst="rect">
            <a:avLst/>
          </a:prstGeom>
          <a:solidFill>
            <a:srgbClr val="FFFFFF">
              <a:alpha val="4000"/>
            </a:srgbClr>
          </a:solidFill>
          <a:ln/>
        </p:spPr>
      </p:sp>
      <p:sp>
        <p:nvSpPr>
          <p:cNvPr id="34" name="Text 32"/>
          <p:cNvSpPr/>
          <p:nvPr/>
        </p:nvSpPr>
        <p:spPr>
          <a:xfrm>
            <a:off x="726400" y="5830729"/>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Electronics</a:t>
            </a:r>
            <a:endParaRPr lang="en-US" sz="1150" dirty="0"/>
          </a:p>
        </p:txBody>
      </p:sp>
      <p:sp>
        <p:nvSpPr>
          <p:cNvPr id="35" name="Text 33"/>
          <p:cNvSpPr/>
          <p:nvPr/>
        </p:nvSpPr>
        <p:spPr>
          <a:xfrm>
            <a:off x="5175528" y="5830729"/>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Smartphone</a:t>
            </a:r>
            <a:endParaRPr lang="en-US" sz="1150" dirty="0"/>
          </a:p>
        </p:txBody>
      </p:sp>
      <p:sp>
        <p:nvSpPr>
          <p:cNvPr id="36" name="Text 34"/>
          <p:cNvSpPr/>
          <p:nvPr/>
        </p:nvSpPr>
        <p:spPr>
          <a:xfrm>
            <a:off x="9755624" y="5830729"/>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38994.36</a:t>
            </a:r>
            <a:endParaRPr lang="en-US" sz="1150" dirty="0"/>
          </a:p>
        </p:txBody>
      </p:sp>
      <p:sp>
        <p:nvSpPr>
          <p:cNvPr id="37" name="Shape 35"/>
          <p:cNvSpPr/>
          <p:nvPr/>
        </p:nvSpPr>
        <p:spPr>
          <a:xfrm>
            <a:off x="579715" y="6160532"/>
            <a:ext cx="13470969" cy="425291"/>
          </a:xfrm>
          <a:prstGeom prst="rect">
            <a:avLst/>
          </a:prstGeom>
          <a:solidFill>
            <a:srgbClr val="000000">
              <a:alpha val="4000"/>
            </a:srgbClr>
          </a:solidFill>
          <a:ln/>
        </p:spPr>
      </p:sp>
      <p:sp>
        <p:nvSpPr>
          <p:cNvPr id="38" name="Text 36"/>
          <p:cNvSpPr/>
          <p:nvPr/>
        </p:nvSpPr>
        <p:spPr>
          <a:xfrm>
            <a:off x="726400" y="6256020"/>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Electronics</a:t>
            </a:r>
            <a:endParaRPr lang="en-US" sz="1150" dirty="0"/>
          </a:p>
        </p:txBody>
      </p:sp>
      <p:sp>
        <p:nvSpPr>
          <p:cNvPr id="39" name="Text 37"/>
          <p:cNvSpPr/>
          <p:nvPr/>
        </p:nvSpPr>
        <p:spPr>
          <a:xfrm>
            <a:off x="5175528" y="6256020"/>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Laptop</a:t>
            </a:r>
            <a:endParaRPr lang="en-US" sz="1150" dirty="0"/>
          </a:p>
        </p:txBody>
      </p:sp>
      <p:sp>
        <p:nvSpPr>
          <p:cNvPr id="40" name="Text 38"/>
          <p:cNvSpPr/>
          <p:nvPr/>
        </p:nvSpPr>
        <p:spPr>
          <a:xfrm>
            <a:off x="9755624" y="6256020"/>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36125.46</a:t>
            </a:r>
            <a:endParaRPr lang="en-US" sz="1150" dirty="0"/>
          </a:p>
        </p:txBody>
      </p:sp>
      <p:sp>
        <p:nvSpPr>
          <p:cNvPr id="41" name="Shape 39"/>
          <p:cNvSpPr/>
          <p:nvPr/>
        </p:nvSpPr>
        <p:spPr>
          <a:xfrm>
            <a:off x="579715" y="6585823"/>
            <a:ext cx="13470969" cy="425291"/>
          </a:xfrm>
          <a:prstGeom prst="rect">
            <a:avLst/>
          </a:prstGeom>
          <a:solidFill>
            <a:srgbClr val="FFFFFF">
              <a:alpha val="4000"/>
            </a:srgbClr>
          </a:solidFill>
          <a:ln/>
        </p:spPr>
      </p:sp>
      <p:sp>
        <p:nvSpPr>
          <p:cNvPr id="42" name="Text 40"/>
          <p:cNvSpPr/>
          <p:nvPr/>
        </p:nvSpPr>
        <p:spPr>
          <a:xfrm>
            <a:off x="726400" y="6681311"/>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Fashion</a:t>
            </a:r>
            <a:endParaRPr lang="en-US" sz="1150" dirty="0"/>
          </a:p>
        </p:txBody>
      </p:sp>
      <p:sp>
        <p:nvSpPr>
          <p:cNvPr id="43" name="Text 41"/>
          <p:cNvSpPr/>
          <p:nvPr/>
        </p:nvSpPr>
        <p:spPr>
          <a:xfrm>
            <a:off x="5175528" y="6681311"/>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Handbag</a:t>
            </a:r>
            <a:endParaRPr lang="en-US" sz="1150" dirty="0"/>
          </a:p>
        </p:txBody>
      </p:sp>
      <p:sp>
        <p:nvSpPr>
          <p:cNvPr id="44" name="Text 42"/>
          <p:cNvSpPr/>
          <p:nvPr/>
        </p:nvSpPr>
        <p:spPr>
          <a:xfrm>
            <a:off x="9755624" y="6681311"/>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33455.94</a:t>
            </a:r>
            <a:endParaRPr lang="en-US" sz="1150" dirty="0"/>
          </a:p>
        </p:txBody>
      </p:sp>
      <p:sp>
        <p:nvSpPr>
          <p:cNvPr id="45" name="Shape 43"/>
          <p:cNvSpPr/>
          <p:nvPr/>
        </p:nvSpPr>
        <p:spPr>
          <a:xfrm>
            <a:off x="579715" y="7011114"/>
            <a:ext cx="13470969" cy="425291"/>
          </a:xfrm>
          <a:prstGeom prst="rect">
            <a:avLst/>
          </a:prstGeom>
          <a:solidFill>
            <a:srgbClr val="000000">
              <a:alpha val="4000"/>
            </a:srgbClr>
          </a:solidFill>
          <a:ln/>
        </p:spPr>
      </p:sp>
      <p:sp>
        <p:nvSpPr>
          <p:cNvPr id="46" name="Text 44"/>
          <p:cNvSpPr/>
          <p:nvPr/>
        </p:nvSpPr>
        <p:spPr>
          <a:xfrm>
            <a:off x="726400" y="7106603"/>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Fashion</a:t>
            </a:r>
            <a:endParaRPr lang="en-US" sz="1150" dirty="0"/>
          </a:p>
        </p:txBody>
      </p:sp>
      <p:sp>
        <p:nvSpPr>
          <p:cNvPr id="47" name="Text 45"/>
          <p:cNvSpPr/>
          <p:nvPr/>
        </p:nvSpPr>
        <p:spPr>
          <a:xfrm>
            <a:off x="5175528" y="7106603"/>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Running Shoes</a:t>
            </a:r>
            <a:endParaRPr lang="en-US" sz="1150" dirty="0"/>
          </a:p>
        </p:txBody>
      </p:sp>
      <p:sp>
        <p:nvSpPr>
          <p:cNvPr id="48" name="Text 46"/>
          <p:cNvSpPr/>
          <p:nvPr/>
        </p:nvSpPr>
        <p:spPr>
          <a:xfrm>
            <a:off x="9755624" y="7106603"/>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33417.01</a:t>
            </a:r>
            <a:endParaRPr lang="en-US" sz="1150" dirty="0"/>
          </a:p>
        </p:txBody>
      </p:sp>
      <p:sp>
        <p:nvSpPr>
          <p:cNvPr id="49" name="Shape 47"/>
          <p:cNvSpPr/>
          <p:nvPr/>
        </p:nvSpPr>
        <p:spPr>
          <a:xfrm>
            <a:off x="579715" y="7436406"/>
            <a:ext cx="13470969" cy="425291"/>
          </a:xfrm>
          <a:prstGeom prst="rect">
            <a:avLst/>
          </a:prstGeom>
          <a:solidFill>
            <a:srgbClr val="FFFFFF">
              <a:alpha val="4000"/>
            </a:srgbClr>
          </a:solidFill>
          <a:ln/>
        </p:spPr>
      </p:sp>
      <p:sp>
        <p:nvSpPr>
          <p:cNvPr id="50" name="Text 48"/>
          <p:cNvSpPr/>
          <p:nvPr/>
        </p:nvSpPr>
        <p:spPr>
          <a:xfrm>
            <a:off x="726400" y="7531894"/>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Fashion</a:t>
            </a:r>
            <a:endParaRPr lang="en-US" sz="1150" dirty="0"/>
          </a:p>
        </p:txBody>
      </p:sp>
      <p:sp>
        <p:nvSpPr>
          <p:cNvPr id="51" name="Text 49"/>
          <p:cNvSpPr/>
          <p:nvPr/>
        </p:nvSpPr>
        <p:spPr>
          <a:xfrm>
            <a:off x="5175528" y="7531894"/>
            <a:ext cx="4279583"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T-Shirt</a:t>
            </a:r>
            <a:endParaRPr lang="en-US" sz="1150" dirty="0"/>
          </a:p>
        </p:txBody>
      </p:sp>
      <p:sp>
        <p:nvSpPr>
          <p:cNvPr id="52" name="Text 50"/>
          <p:cNvSpPr/>
          <p:nvPr/>
        </p:nvSpPr>
        <p:spPr>
          <a:xfrm>
            <a:off x="9755624" y="7531894"/>
            <a:ext cx="4148614" cy="234315"/>
          </a:xfrm>
          <a:prstGeom prst="rect">
            <a:avLst/>
          </a:prstGeom>
          <a:noFill/>
          <a:ln/>
        </p:spPr>
        <p:txBody>
          <a:bodyPr wrap="none" lIns="0" tIns="0" rIns="0" bIns="0" rtlCol="0" anchor="t"/>
          <a:lstStyle/>
          <a:p>
            <a:pPr algn="l" indent="0" marL="0">
              <a:lnSpc>
                <a:spcPts val="1800"/>
              </a:lnSpc>
              <a:buNone/>
            </a:pPr>
            <a:r>
              <a:rPr lang="en-US" sz="1150" dirty="0">
                <a:solidFill>
                  <a:srgbClr val="4C4C4D"/>
                </a:solidFill>
                <a:latin typeface="Heebo" pitchFamily="34" charset="0"/>
                <a:ea typeface="Heebo" pitchFamily="34" charset="-122"/>
                <a:cs typeface="Heebo" pitchFamily="34" charset="-120"/>
              </a:rPr>
              <a:t>29827.49</a:t>
            </a:r>
            <a:endParaRPr lang="en-US" sz="11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46628" y="508040"/>
            <a:ext cx="7096363" cy="577453"/>
          </a:xfrm>
          <a:prstGeom prst="rect">
            <a:avLst/>
          </a:prstGeom>
          <a:noFill/>
          <a:ln/>
        </p:spPr>
        <p:txBody>
          <a:bodyPr wrap="none" lIns="0" tIns="0" rIns="0" bIns="0" rtlCol="0" anchor="t"/>
          <a:lstStyle/>
          <a:p>
            <a:pPr algn="l" indent="0" marL="0">
              <a:lnSpc>
                <a:spcPts val="4500"/>
              </a:lnSpc>
              <a:buNone/>
            </a:pPr>
            <a:r>
              <a:rPr lang="en-US" sz="3600" dirty="0">
                <a:solidFill>
                  <a:srgbClr val="152D47"/>
                </a:solidFill>
                <a:latin typeface="Crimson Pro Semi Bold" pitchFamily="34" charset="0"/>
                <a:ea typeface="Crimson Pro Semi Bold" pitchFamily="34" charset="-122"/>
                <a:cs typeface="Crimson Pro Semi Bold" pitchFamily="34" charset="-120"/>
              </a:rPr>
              <a:t>Customer Loyalty &amp; Discount Impact</a:t>
            </a:r>
            <a:endParaRPr lang="en-US" sz="3600" dirty="0"/>
          </a:p>
        </p:txBody>
      </p:sp>
      <p:sp>
        <p:nvSpPr>
          <p:cNvPr id="3" name="Text 1"/>
          <p:cNvSpPr/>
          <p:nvPr/>
        </p:nvSpPr>
        <p:spPr>
          <a:xfrm>
            <a:off x="646628" y="1159312"/>
            <a:ext cx="7936706" cy="461963"/>
          </a:xfrm>
          <a:prstGeom prst="rect">
            <a:avLst/>
          </a:prstGeom>
          <a:noFill/>
          <a:ln/>
        </p:spPr>
        <p:txBody>
          <a:bodyPr wrap="none" lIns="0" tIns="0" rIns="0" bIns="0" rtlCol="0" anchor="t"/>
          <a:lstStyle/>
          <a:p>
            <a:pPr algn="l" indent="0" marL="0">
              <a:lnSpc>
                <a:spcPts val="3600"/>
              </a:lnSpc>
              <a:buNone/>
            </a:pPr>
            <a:r>
              <a:rPr lang="en-US" sz="2900" dirty="0">
                <a:solidFill>
                  <a:srgbClr val="2150FE"/>
                </a:solidFill>
                <a:latin typeface="Crimson Pro Semi Bold" pitchFamily="34" charset="0"/>
                <a:ea typeface="Crimson Pro Semi Bold" pitchFamily="34" charset="-122"/>
                <a:cs typeface="Crimson Pro Semi Bold" pitchFamily="34" charset="-120"/>
              </a:rPr>
              <a:t>7. Identify top 5 loyal customers (most transactions)</a:t>
            </a:r>
            <a:endParaRPr lang="en-US" sz="2900" dirty="0"/>
          </a:p>
        </p:txBody>
      </p:sp>
      <p:sp>
        <p:nvSpPr>
          <p:cNvPr id="4" name="Shape 2"/>
          <p:cNvSpPr/>
          <p:nvPr/>
        </p:nvSpPr>
        <p:spPr>
          <a:xfrm>
            <a:off x="646628" y="1898333"/>
            <a:ext cx="13337143" cy="3210639"/>
          </a:xfrm>
          <a:prstGeom prst="roundRect">
            <a:avLst>
              <a:gd name="adj" fmla="val 863"/>
            </a:avLst>
          </a:prstGeom>
          <a:noFill/>
          <a:ln w="7620">
            <a:solidFill>
              <a:srgbClr val="000000">
                <a:alpha val="8000"/>
              </a:srgbClr>
            </a:solidFill>
            <a:prstDash val="solid"/>
          </a:ln>
        </p:spPr>
      </p:sp>
      <p:sp>
        <p:nvSpPr>
          <p:cNvPr id="5" name="Shape 3"/>
          <p:cNvSpPr/>
          <p:nvPr/>
        </p:nvSpPr>
        <p:spPr>
          <a:xfrm>
            <a:off x="654248" y="1905952"/>
            <a:ext cx="13321903" cy="532567"/>
          </a:xfrm>
          <a:prstGeom prst="rect">
            <a:avLst/>
          </a:prstGeom>
          <a:solidFill>
            <a:srgbClr val="FFFFFF">
              <a:alpha val="4000"/>
            </a:srgbClr>
          </a:solidFill>
          <a:ln/>
        </p:spPr>
      </p:sp>
      <p:sp>
        <p:nvSpPr>
          <p:cNvPr id="6" name="Text 4"/>
          <p:cNvSpPr/>
          <p:nvPr/>
        </p:nvSpPr>
        <p:spPr>
          <a:xfrm>
            <a:off x="838914" y="2024420"/>
            <a:ext cx="495561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customer_id</a:t>
            </a:r>
            <a:endParaRPr lang="en-US" sz="1450" dirty="0"/>
          </a:p>
        </p:txBody>
      </p:sp>
      <p:sp>
        <p:nvSpPr>
          <p:cNvPr id="7" name="Text 5"/>
          <p:cNvSpPr/>
          <p:nvPr/>
        </p:nvSpPr>
        <p:spPr>
          <a:xfrm>
            <a:off x="6171486" y="2024420"/>
            <a:ext cx="361961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total_trasnactions</a:t>
            </a:r>
            <a:endParaRPr lang="en-US" sz="1450" dirty="0"/>
          </a:p>
        </p:txBody>
      </p:sp>
      <p:sp>
        <p:nvSpPr>
          <p:cNvPr id="8" name="Text 6"/>
          <p:cNvSpPr/>
          <p:nvPr/>
        </p:nvSpPr>
        <p:spPr>
          <a:xfrm>
            <a:off x="10168057" y="2024420"/>
            <a:ext cx="362342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total_revenue</a:t>
            </a:r>
            <a:endParaRPr lang="en-US" sz="1450" dirty="0"/>
          </a:p>
        </p:txBody>
      </p:sp>
      <p:sp>
        <p:nvSpPr>
          <p:cNvPr id="9" name="Shape 7"/>
          <p:cNvSpPr/>
          <p:nvPr/>
        </p:nvSpPr>
        <p:spPr>
          <a:xfrm>
            <a:off x="654248" y="2438519"/>
            <a:ext cx="13321903" cy="532567"/>
          </a:xfrm>
          <a:prstGeom prst="rect">
            <a:avLst/>
          </a:prstGeom>
          <a:solidFill>
            <a:srgbClr val="000000">
              <a:alpha val="4000"/>
            </a:srgbClr>
          </a:solidFill>
          <a:ln/>
        </p:spPr>
      </p:sp>
      <p:sp>
        <p:nvSpPr>
          <p:cNvPr id="10" name="Text 8"/>
          <p:cNvSpPr/>
          <p:nvPr/>
        </p:nvSpPr>
        <p:spPr>
          <a:xfrm>
            <a:off x="838914" y="2556986"/>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C004</a:t>
            </a:r>
            <a:endParaRPr lang="en-US" sz="1450" dirty="0"/>
          </a:p>
        </p:txBody>
      </p:sp>
      <p:sp>
        <p:nvSpPr>
          <p:cNvPr id="11" name="Text 9"/>
          <p:cNvSpPr/>
          <p:nvPr/>
        </p:nvSpPr>
        <p:spPr>
          <a:xfrm>
            <a:off x="6171486" y="2556986"/>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27</a:t>
            </a:r>
            <a:endParaRPr lang="en-US" sz="1450" dirty="0"/>
          </a:p>
        </p:txBody>
      </p:sp>
      <p:sp>
        <p:nvSpPr>
          <p:cNvPr id="12" name="Text 10"/>
          <p:cNvSpPr/>
          <p:nvPr/>
        </p:nvSpPr>
        <p:spPr>
          <a:xfrm>
            <a:off x="10168057" y="2556986"/>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7449.72</a:t>
            </a:r>
            <a:endParaRPr lang="en-US" sz="1450" dirty="0"/>
          </a:p>
        </p:txBody>
      </p:sp>
      <p:sp>
        <p:nvSpPr>
          <p:cNvPr id="13" name="Shape 11"/>
          <p:cNvSpPr/>
          <p:nvPr/>
        </p:nvSpPr>
        <p:spPr>
          <a:xfrm>
            <a:off x="654248" y="2971086"/>
            <a:ext cx="13321903" cy="532567"/>
          </a:xfrm>
          <a:prstGeom prst="rect">
            <a:avLst/>
          </a:prstGeom>
          <a:solidFill>
            <a:srgbClr val="FFFFFF">
              <a:alpha val="4000"/>
            </a:srgbClr>
          </a:solidFill>
          <a:ln/>
        </p:spPr>
      </p:sp>
      <p:sp>
        <p:nvSpPr>
          <p:cNvPr id="14" name="Text 12"/>
          <p:cNvSpPr/>
          <p:nvPr/>
        </p:nvSpPr>
        <p:spPr>
          <a:xfrm>
            <a:off x="838914" y="3089553"/>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C007</a:t>
            </a:r>
            <a:endParaRPr lang="en-US" sz="1450" dirty="0"/>
          </a:p>
        </p:txBody>
      </p:sp>
      <p:sp>
        <p:nvSpPr>
          <p:cNvPr id="15" name="Text 13"/>
          <p:cNvSpPr/>
          <p:nvPr/>
        </p:nvSpPr>
        <p:spPr>
          <a:xfrm>
            <a:off x="6171486" y="3089553"/>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27</a:t>
            </a:r>
            <a:endParaRPr lang="en-US" sz="1450" dirty="0"/>
          </a:p>
        </p:txBody>
      </p:sp>
      <p:sp>
        <p:nvSpPr>
          <p:cNvPr id="16" name="Text 14"/>
          <p:cNvSpPr/>
          <p:nvPr/>
        </p:nvSpPr>
        <p:spPr>
          <a:xfrm>
            <a:off x="10168057" y="3089553"/>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7335.49</a:t>
            </a:r>
            <a:endParaRPr lang="en-US" sz="1450" dirty="0"/>
          </a:p>
        </p:txBody>
      </p:sp>
      <p:sp>
        <p:nvSpPr>
          <p:cNvPr id="17" name="Shape 15"/>
          <p:cNvSpPr/>
          <p:nvPr/>
        </p:nvSpPr>
        <p:spPr>
          <a:xfrm>
            <a:off x="654248" y="3503652"/>
            <a:ext cx="13321903" cy="532567"/>
          </a:xfrm>
          <a:prstGeom prst="rect">
            <a:avLst/>
          </a:prstGeom>
          <a:solidFill>
            <a:srgbClr val="000000">
              <a:alpha val="4000"/>
            </a:srgbClr>
          </a:solidFill>
          <a:ln/>
        </p:spPr>
      </p:sp>
      <p:sp>
        <p:nvSpPr>
          <p:cNvPr id="18" name="Text 16"/>
          <p:cNvSpPr/>
          <p:nvPr/>
        </p:nvSpPr>
        <p:spPr>
          <a:xfrm>
            <a:off x="838914" y="3622119"/>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C033</a:t>
            </a:r>
            <a:endParaRPr lang="en-US" sz="1450" dirty="0"/>
          </a:p>
        </p:txBody>
      </p:sp>
      <p:sp>
        <p:nvSpPr>
          <p:cNvPr id="19" name="Text 17"/>
          <p:cNvSpPr/>
          <p:nvPr/>
        </p:nvSpPr>
        <p:spPr>
          <a:xfrm>
            <a:off x="6171486" y="3622119"/>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27</a:t>
            </a:r>
            <a:endParaRPr lang="en-US" sz="1450" dirty="0"/>
          </a:p>
        </p:txBody>
      </p:sp>
      <p:sp>
        <p:nvSpPr>
          <p:cNvPr id="20" name="Text 18"/>
          <p:cNvSpPr/>
          <p:nvPr/>
        </p:nvSpPr>
        <p:spPr>
          <a:xfrm>
            <a:off x="10168057" y="3622119"/>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7254.77</a:t>
            </a:r>
            <a:endParaRPr lang="en-US" sz="1450" dirty="0"/>
          </a:p>
        </p:txBody>
      </p:sp>
      <p:sp>
        <p:nvSpPr>
          <p:cNvPr id="21" name="Shape 19"/>
          <p:cNvSpPr/>
          <p:nvPr/>
        </p:nvSpPr>
        <p:spPr>
          <a:xfrm>
            <a:off x="654248" y="4036219"/>
            <a:ext cx="13321903" cy="532567"/>
          </a:xfrm>
          <a:prstGeom prst="rect">
            <a:avLst/>
          </a:prstGeom>
          <a:solidFill>
            <a:srgbClr val="FFFFFF">
              <a:alpha val="4000"/>
            </a:srgbClr>
          </a:solidFill>
          <a:ln/>
        </p:spPr>
      </p:sp>
      <p:sp>
        <p:nvSpPr>
          <p:cNvPr id="22" name="Text 20"/>
          <p:cNvSpPr/>
          <p:nvPr/>
        </p:nvSpPr>
        <p:spPr>
          <a:xfrm>
            <a:off x="838914" y="4154686"/>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C022</a:t>
            </a:r>
            <a:endParaRPr lang="en-US" sz="1450" dirty="0"/>
          </a:p>
        </p:txBody>
      </p:sp>
      <p:sp>
        <p:nvSpPr>
          <p:cNvPr id="23" name="Text 21"/>
          <p:cNvSpPr/>
          <p:nvPr/>
        </p:nvSpPr>
        <p:spPr>
          <a:xfrm>
            <a:off x="6171486" y="4154686"/>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27</a:t>
            </a:r>
            <a:endParaRPr lang="en-US" sz="1450" dirty="0"/>
          </a:p>
        </p:txBody>
      </p:sp>
      <p:sp>
        <p:nvSpPr>
          <p:cNvPr id="24" name="Text 22"/>
          <p:cNvSpPr/>
          <p:nvPr/>
        </p:nvSpPr>
        <p:spPr>
          <a:xfrm>
            <a:off x="10168057" y="4154686"/>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6352.88</a:t>
            </a:r>
            <a:endParaRPr lang="en-US" sz="1450" dirty="0"/>
          </a:p>
        </p:txBody>
      </p:sp>
      <p:sp>
        <p:nvSpPr>
          <p:cNvPr id="25" name="Shape 23"/>
          <p:cNvSpPr/>
          <p:nvPr/>
        </p:nvSpPr>
        <p:spPr>
          <a:xfrm>
            <a:off x="654248" y="4568785"/>
            <a:ext cx="13321903" cy="532567"/>
          </a:xfrm>
          <a:prstGeom prst="rect">
            <a:avLst/>
          </a:prstGeom>
          <a:solidFill>
            <a:srgbClr val="000000">
              <a:alpha val="4000"/>
            </a:srgbClr>
          </a:solidFill>
          <a:ln/>
        </p:spPr>
      </p:sp>
      <p:sp>
        <p:nvSpPr>
          <p:cNvPr id="26" name="Text 24"/>
          <p:cNvSpPr/>
          <p:nvPr/>
        </p:nvSpPr>
        <p:spPr>
          <a:xfrm>
            <a:off x="838914" y="4687253"/>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C038</a:t>
            </a:r>
            <a:endParaRPr lang="en-US" sz="1450" dirty="0"/>
          </a:p>
        </p:txBody>
      </p:sp>
      <p:sp>
        <p:nvSpPr>
          <p:cNvPr id="27" name="Text 25"/>
          <p:cNvSpPr/>
          <p:nvPr/>
        </p:nvSpPr>
        <p:spPr>
          <a:xfrm>
            <a:off x="6171486" y="4687253"/>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26</a:t>
            </a:r>
            <a:endParaRPr lang="en-US" sz="1450" dirty="0"/>
          </a:p>
        </p:txBody>
      </p:sp>
      <p:sp>
        <p:nvSpPr>
          <p:cNvPr id="28" name="Text 26"/>
          <p:cNvSpPr/>
          <p:nvPr/>
        </p:nvSpPr>
        <p:spPr>
          <a:xfrm>
            <a:off x="10168057" y="4687253"/>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5642.44</a:t>
            </a:r>
            <a:endParaRPr lang="en-US" sz="1450" dirty="0"/>
          </a:p>
        </p:txBody>
      </p:sp>
      <p:sp>
        <p:nvSpPr>
          <p:cNvPr id="29" name="Text 27"/>
          <p:cNvSpPr/>
          <p:nvPr/>
        </p:nvSpPr>
        <p:spPr>
          <a:xfrm>
            <a:off x="646628" y="5386030"/>
            <a:ext cx="8672036" cy="461963"/>
          </a:xfrm>
          <a:prstGeom prst="rect">
            <a:avLst/>
          </a:prstGeom>
          <a:noFill/>
          <a:ln/>
        </p:spPr>
        <p:txBody>
          <a:bodyPr wrap="none" lIns="0" tIns="0" rIns="0" bIns="0" rtlCol="0" anchor="t"/>
          <a:lstStyle/>
          <a:p>
            <a:pPr algn="l" indent="0" marL="0">
              <a:lnSpc>
                <a:spcPts val="3600"/>
              </a:lnSpc>
              <a:buNone/>
            </a:pPr>
            <a:r>
              <a:rPr lang="en-US" sz="2900" dirty="0">
                <a:solidFill>
                  <a:srgbClr val="2150FE"/>
                </a:solidFill>
                <a:latin typeface="Crimson Pro Semi Bold" pitchFamily="34" charset="0"/>
                <a:ea typeface="Crimson Pro Semi Bold" pitchFamily="34" charset="-122"/>
                <a:cs typeface="Crimson Pro Semi Bold" pitchFamily="34" charset="-120"/>
              </a:rPr>
              <a:t>8. Analyze discount impact on average transaction value.</a:t>
            </a:r>
            <a:endParaRPr lang="en-US" sz="2900" dirty="0"/>
          </a:p>
        </p:txBody>
      </p:sp>
      <p:sp>
        <p:nvSpPr>
          <p:cNvPr id="30" name="Shape 28"/>
          <p:cNvSpPr/>
          <p:nvPr/>
        </p:nvSpPr>
        <p:spPr>
          <a:xfrm>
            <a:off x="646628" y="6125051"/>
            <a:ext cx="13337143" cy="1612940"/>
          </a:xfrm>
          <a:prstGeom prst="roundRect">
            <a:avLst>
              <a:gd name="adj" fmla="val 1718"/>
            </a:avLst>
          </a:prstGeom>
          <a:noFill/>
          <a:ln w="7620">
            <a:solidFill>
              <a:srgbClr val="000000">
                <a:alpha val="8000"/>
              </a:srgbClr>
            </a:solidFill>
            <a:prstDash val="solid"/>
          </a:ln>
        </p:spPr>
      </p:sp>
      <p:sp>
        <p:nvSpPr>
          <p:cNvPr id="31" name="Shape 29"/>
          <p:cNvSpPr/>
          <p:nvPr/>
        </p:nvSpPr>
        <p:spPr>
          <a:xfrm>
            <a:off x="654248" y="6132671"/>
            <a:ext cx="13321903" cy="532567"/>
          </a:xfrm>
          <a:prstGeom prst="rect">
            <a:avLst/>
          </a:prstGeom>
          <a:solidFill>
            <a:srgbClr val="FFFFFF">
              <a:alpha val="4000"/>
            </a:srgbClr>
          </a:solidFill>
          <a:ln/>
        </p:spPr>
      </p:sp>
      <p:sp>
        <p:nvSpPr>
          <p:cNvPr id="32" name="Text 30"/>
          <p:cNvSpPr/>
          <p:nvPr/>
        </p:nvSpPr>
        <p:spPr>
          <a:xfrm>
            <a:off x="838914" y="6251138"/>
            <a:ext cx="495561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Discount_status</a:t>
            </a:r>
            <a:endParaRPr lang="en-US" sz="1450" dirty="0"/>
          </a:p>
        </p:txBody>
      </p:sp>
      <p:sp>
        <p:nvSpPr>
          <p:cNvPr id="33" name="Text 31"/>
          <p:cNvSpPr/>
          <p:nvPr/>
        </p:nvSpPr>
        <p:spPr>
          <a:xfrm>
            <a:off x="6171486" y="6251138"/>
            <a:ext cx="361961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avg_amount</a:t>
            </a:r>
            <a:endParaRPr lang="en-US" sz="1450" dirty="0"/>
          </a:p>
        </p:txBody>
      </p:sp>
      <p:sp>
        <p:nvSpPr>
          <p:cNvPr id="34" name="Text 32"/>
          <p:cNvSpPr/>
          <p:nvPr/>
        </p:nvSpPr>
        <p:spPr>
          <a:xfrm>
            <a:off x="10168057" y="6251138"/>
            <a:ext cx="3623429" cy="295632"/>
          </a:xfrm>
          <a:prstGeom prst="rect">
            <a:avLst/>
          </a:prstGeom>
          <a:noFill/>
          <a:ln/>
        </p:spPr>
        <p:txBody>
          <a:bodyPr wrap="none" lIns="0" tIns="0" rIns="0" bIns="0" rtlCol="0" anchor="t"/>
          <a:lstStyle/>
          <a:p>
            <a:pPr algn="l" indent="0" marL="0">
              <a:lnSpc>
                <a:spcPts val="2300"/>
              </a:lnSpc>
              <a:buNone/>
            </a:pPr>
            <a:r>
              <a:rPr lang="en-US" sz="1450" b="1" dirty="0">
                <a:solidFill>
                  <a:srgbClr val="4C4C4D"/>
                </a:solidFill>
                <a:latin typeface="Heebo" pitchFamily="34" charset="0"/>
                <a:ea typeface="Heebo" pitchFamily="34" charset="-122"/>
                <a:cs typeface="Heebo" pitchFamily="34" charset="-120"/>
              </a:rPr>
              <a:t>total_orders</a:t>
            </a:r>
            <a:endParaRPr lang="en-US" sz="1450" dirty="0"/>
          </a:p>
        </p:txBody>
      </p:sp>
      <p:sp>
        <p:nvSpPr>
          <p:cNvPr id="35" name="Shape 33"/>
          <p:cNvSpPr/>
          <p:nvPr/>
        </p:nvSpPr>
        <p:spPr>
          <a:xfrm>
            <a:off x="654248" y="6665238"/>
            <a:ext cx="13321903" cy="532567"/>
          </a:xfrm>
          <a:prstGeom prst="rect">
            <a:avLst/>
          </a:prstGeom>
          <a:solidFill>
            <a:srgbClr val="000000">
              <a:alpha val="4000"/>
            </a:srgbClr>
          </a:solidFill>
          <a:ln/>
        </p:spPr>
      </p:sp>
      <p:sp>
        <p:nvSpPr>
          <p:cNvPr id="36" name="Text 34"/>
          <p:cNvSpPr/>
          <p:nvPr/>
        </p:nvSpPr>
        <p:spPr>
          <a:xfrm>
            <a:off x="838914" y="6783705"/>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Discounted</a:t>
            </a:r>
            <a:endParaRPr lang="en-US" sz="1450" dirty="0"/>
          </a:p>
        </p:txBody>
      </p:sp>
      <p:sp>
        <p:nvSpPr>
          <p:cNvPr id="37" name="Text 35"/>
          <p:cNvSpPr/>
          <p:nvPr/>
        </p:nvSpPr>
        <p:spPr>
          <a:xfrm>
            <a:off x="6171486" y="6783705"/>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278.71856359649155</a:t>
            </a:r>
            <a:endParaRPr lang="en-US" sz="1450" dirty="0"/>
          </a:p>
        </p:txBody>
      </p:sp>
      <p:sp>
        <p:nvSpPr>
          <p:cNvPr id="38" name="Text 36"/>
          <p:cNvSpPr/>
          <p:nvPr/>
        </p:nvSpPr>
        <p:spPr>
          <a:xfrm>
            <a:off x="10168057" y="6783705"/>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912</a:t>
            </a:r>
            <a:endParaRPr lang="en-US" sz="1450" dirty="0"/>
          </a:p>
        </p:txBody>
      </p:sp>
      <p:sp>
        <p:nvSpPr>
          <p:cNvPr id="39" name="Shape 37"/>
          <p:cNvSpPr/>
          <p:nvPr/>
        </p:nvSpPr>
        <p:spPr>
          <a:xfrm>
            <a:off x="654248" y="7197804"/>
            <a:ext cx="13321903" cy="532567"/>
          </a:xfrm>
          <a:prstGeom prst="rect">
            <a:avLst/>
          </a:prstGeom>
          <a:solidFill>
            <a:srgbClr val="FFFFFF">
              <a:alpha val="4000"/>
            </a:srgbClr>
          </a:solidFill>
          <a:ln/>
        </p:spPr>
      </p:sp>
      <p:sp>
        <p:nvSpPr>
          <p:cNvPr id="40" name="Text 38"/>
          <p:cNvSpPr/>
          <p:nvPr/>
        </p:nvSpPr>
        <p:spPr>
          <a:xfrm>
            <a:off x="838914" y="7316272"/>
            <a:ext cx="4955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Not_discounted</a:t>
            </a:r>
            <a:endParaRPr lang="en-US" sz="1450" dirty="0"/>
          </a:p>
        </p:txBody>
      </p:sp>
      <p:sp>
        <p:nvSpPr>
          <p:cNvPr id="41" name="Text 39"/>
          <p:cNvSpPr/>
          <p:nvPr/>
        </p:nvSpPr>
        <p:spPr>
          <a:xfrm>
            <a:off x="6171486" y="7316272"/>
            <a:ext cx="361961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255.74874999999992</a:t>
            </a:r>
            <a:endParaRPr lang="en-US" sz="1450" dirty="0"/>
          </a:p>
        </p:txBody>
      </p:sp>
      <p:sp>
        <p:nvSpPr>
          <p:cNvPr id="42" name="Text 40"/>
          <p:cNvSpPr/>
          <p:nvPr/>
        </p:nvSpPr>
        <p:spPr>
          <a:xfrm>
            <a:off x="10168057" y="7316272"/>
            <a:ext cx="3623429" cy="295632"/>
          </a:xfrm>
          <a:prstGeom prst="rect">
            <a:avLst/>
          </a:prstGeom>
          <a:noFill/>
          <a:ln/>
        </p:spPr>
        <p:txBody>
          <a:bodyPr wrap="none" lIns="0" tIns="0" rIns="0" bIns="0" rtlCol="0" anchor="t"/>
          <a:lstStyle/>
          <a:p>
            <a:pPr algn="l" indent="0" marL="0">
              <a:lnSpc>
                <a:spcPts val="2300"/>
              </a:lnSpc>
              <a:buNone/>
            </a:pPr>
            <a:r>
              <a:rPr lang="en-US" sz="1450" dirty="0">
                <a:solidFill>
                  <a:srgbClr val="4C4C4D"/>
                </a:solidFill>
                <a:latin typeface="Heebo" pitchFamily="34" charset="0"/>
                <a:ea typeface="Heebo" pitchFamily="34" charset="-122"/>
                <a:cs typeface="Heebo" pitchFamily="34" charset="-120"/>
              </a:rPr>
              <a:t>88</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2095" y="396835"/>
            <a:ext cx="5632013" cy="451009"/>
          </a:xfrm>
          <a:prstGeom prst="rect">
            <a:avLst/>
          </a:prstGeom>
          <a:noFill/>
          <a:ln/>
        </p:spPr>
        <p:txBody>
          <a:bodyPr wrap="none" lIns="0" tIns="0" rIns="0" bIns="0" rtlCol="0" anchor="t"/>
          <a:lstStyle/>
          <a:p>
            <a:pPr algn="l" indent="0" marL="0">
              <a:lnSpc>
                <a:spcPts val="3550"/>
              </a:lnSpc>
              <a:buNone/>
            </a:pPr>
            <a:r>
              <a:rPr lang="en-US" sz="2800" dirty="0">
                <a:solidFill>
                  <a:srgbClr val="152D47"/>
                </a:solidFill>
                <a:latin typeface="Crimson Pro Semi Bold" pitchFamily="34" charset="0"/>
                <a:ea typeface="Crimson Pro Semi Bold" pitchFamily="34" charset="-122"/>
                <a:cs typeface="Crimson Pro Semi Bold" pitchFamily="34" charset="-120"/>
              </a:rPr>
              <a:t>High-Value Customers &amp; Sales Trends</a:t>
            </a:r>
            <a:endParaRPr lang="en-US" sz="2800" dirty="0"/>
          </a:p>
        </p:txBody>
      </p:sp>
      <p:sp>
        <p:nvSpPr>
          <p:cNvPr id="3" name="Text 1"/>
          <p:cNvSpPr/>
          <p:nvPr/>
        </p:nvSpPr>
        <p:spPr>
          <a:xfrm>
            <a:off x="572095" y="905470"/>
            <a:ext cx="7217807" cy="360878"/>
          </a:xfrm>
          <a:prstGeom prst="rect">
            <a:avLst/>
          </a:prstGeom>
          <a:noFill/>
          <a:ln/>
        </p:spPr>
        <p:txBody>
          <a:bodyPr wrap="none" lIns="0" tIns="0" rIns="0" bIns="0" rtlCol="0" anchor="t"/>
          <a:lstStyle/>
          <a:p>
            <a:pPr algn="l" indent="0" marL="0">
              <a:lnSpc>
                <a:spcPts val="2800"/>
              </a:lnSpc>
              <a:buNone/>
            </a:pPr>
            <a:r>
              <a:rPr lang="en-US" sz="2250" dirty="0">
                <a:solidFill>
                  <a:srgbClr val="2150FE"/>
                </a:solidFill>
                <a:latin typeface="Crimson Pro Semi Bold" pitchFamily="34" charset="0"/>
                <a:ea typeface="Crimson Pro Semi Bold" pitchFamily="34" charset="-122"/>
                <a:cs typeface="Crimson Pro Semi Bold" pitchFamily="34" charset="-120"/>
              </a:rPr>
              <a:t>9. Identify high-value customers (top 10% by total spending)</a:t>
            </a:r>
            <a:endParaRPr lang="en-US" sz="2250" dirty="0"/>
          </a:p>
        </p:txBody>
      </p:sp>
      <p:sp>
        <p:nvSpPr>
          <p:cNvPr id="4" name="Shape 2"/>
          <p:cNvSpPr/>
          <p:nvPr/>
        </p:nvSpPr>
        <p:spPr>
          <a:xfrm>
            <a:off x="572095" y="1482804"/>
            <a:ext cx="13486209" cy="2530554"/>
          </a:xfrm>
          <a:prstGeom prst="roundRect">
            <a:avLst>
              <a:gd name="adj" fmla="val 856"/>
            </a:avLst>
          </a:prstGeom>
          <a:noFill/>
          <a:ln w="7620">
            <a:solidFill>
              <a:srgbClr val="000000">
                <a:alpha val="8000"/>
              </a:srgbClr>
            </a:solidFill>
            <a:prstDash val="solid"/>
          </a:ln>
        </p:spPr>
      </p:sp>
      <p:sp>
        <p:nvSpPr>
          <p:cNvPr id="5" name="Shape 3"/>
          <p:cNvSpPr/>
          <p:nvPr/>
        </p:nvSpPr>
        <p:spPr>
          <a:xfrm>
            <a:off x="579715" y="1490424"/>
            <a:ext cx="13470969" cy="419219"/>
          </a:xfrm>
          <a:prstGeom prst="rect">
            <a:avLst/>
          </a:prstGeom>
          <a:solidFill>
            <a:srgbClr val="FFFFFF">
              <a:alpha val="4000"/>
            </a:srgbClr>
          </a:solidFill>
          <a:ln/>
        </p:spPr>
      </p:sp>
      <p:sp>
        <p:nvSpPr>
          <p:cNvPr id="6" name="Text 4"/>
          <p:cNvSpPr/>
          <p:nvPr/>
        </p:nvSpPr>
        <p:spPr>
          <a:xfrm>
            <a:off x="724019" y="1584603"/>
            <a:ext cx="6443067" cy="230862"/>
          </a:xfrm>
          <a:prstGeom prst="rect">
            <a:avLst/>
          </a:prstGeom>
          <a:noFill/>
          <a:ln/>
        </p:spPr>
        <p:txBody>
          <a:bodyPr wrap="none" lIns="0" tIns="0" rIns="0" bIns="0" rtlCol="0" anchor="t"/>
          <a:lstStyle/>
          <a:p>
            <a:pPr algn="l" indent="0" marL="0">
              <a:lnSpc>
                <a:spcPts val="1800"/>
              </a:lnSpc>
              <a:buNone/>
            </a:pPr>
            <a:r>
              <a:rPr lang="en-US" sz="1100" b="1" dirty="0">
                <a:solidFill>
                  <a:srgbClr val="4C4C4D"/>
                </a:solidFill>
                <a:latin typeface="Heebo" pitchFamily="34" charset="0"/>
                <a:ea typeface="Heebo" pitchFamily="34" charset="-122"/>
                <a:cs typeface="Heebo" pitchFamily="34" charset="-120"/>
              </a:rPr>
              <a:t>customer_id</a:t>
            </a:r>
            <a:endParaRPr lang="en-US" sz="1100" dirty="0"/>
          </a:p>
        </p:txBody>
      </p:sp>
      <p:sp>
        <p:nvSpPr>
          <p:cNvPr id="7" name="Text 5"/>
          <p:cNvSpPr/>
          <p:nvPr/>
        </p:nvSpPr>
        <p:spPr>
          <a:xfrm>
            <a:off x="7463314" y="1584603"/>
            <a:ext cx="6443067" cy="230862"/>
          </a:xfrm>
          <a:prstGeom prst="rect">
            <a:avLst/>
          </a:prstGeom>
          <a:noFill/>
          <a:ln/>
        </p:spPr>
        <p:txBody>
          <a:bodyPr wrap="none" lIns="0" tIns="0" rIns="0" bIns="0" rtlCol="0" anchor="t"/>
          <a:lstStyle/>
          <a:p>
            <a:pPr algn="l" indent="0" marL="0">
              <a:lnSpc>
                <a:spcPts val="1800"/>
              </a:lnSpc>
              <a:buNone/>
            </a:pPr>
            <a:r>
              <a:rPr lang="en-US" sz="1100" b="1" dirty="0">
                <a:solidFill>
                  <a:srgbClr val="4C4C4D"/>
                </a:solidFill>
                <a:latin typeface="Heebo" pitchFamily="34" charset="0"/>
                <a:ea typeface="Heebo" pitchFamily="34" charset="-122"/>
                <a:cs typeface="Heebo" pitchFamily="34" charset="-120"/>
              </a:rPr>
              <a:t>total_spending</a:t>
            </a:r>
            <a:endParaRPr lang="en-US" sz="1100" dirty="0"/>
          </a:p>
        </p:txBody>
      </p:sp>
      <p:sp>
        <p:nvSpPr>
          <p:cNvPr id="8" name="Shape 6"/>
          <p:cNvSpPr/>
          <p:nvPr/>
        </p:nvSpPr>
        <p:spPr>
          <a:xfrm>
            <a:off x="579715" y="1909643"/>
            <a:ext cx="13470969" cy="419219"/>
          </a:xfrm>
          <a:prstGeom prst="rect">
            <a:avLst/>
          </a:prstGeom>
          <a:solidFill>
            <a:srgbClr val="000000">
              <a:alpha val="4000"/>
            </a:srgbClr>
          </a:solidFill>
          <a:ln/>
        </p:spPr>
      </p:sp>
      <p:sp>
        <p:nvSpPr>
          <p:cNvPr id="9" name="Text 7"/>
          <p:cNvSpPr/>
          <p:nvPr/>
        </p:nvSpPr>
        <p:spPr>
          <a:xfrm>
            <a:off x="724019" y="2003822"/>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C028</a:t>
            </a:r>
            <a:endParaRPr lang="en-US" sz="1100" dirty="0"/>
          </a:p>
        </p:txBody>
      </p:sp>
      <p:sp>
        <p:nvSpPr>
          <p:cNvPr id="10" name="Text 8"/>
          <p:cNvSpPr/>
          <p:nvPr/>
        </p:nvSpPr>
        <p:spPr>
          <a:xfrm>
            <a:off x="7463314" y="2003822"/>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7722.69</a:t>
            </a:r>
            <a:endParaRPr lang="en-US" sz="1100" dirty="0"/>
          </a:p>
        </p:txBody>
      </p:sp>
      <p:sp>
        <p:nvSpPr>
          <p:cNvPr id="11" name="Shape 9"/>
          <p:cNvSpPr/>
          <p:nvPr/>
        </p:nvSpPr>
        <p:spPr>
          <a:xfrm>
            <a:off x="579715" y="2328863"/>
            <a:ext cx="13470969" cy="419219"/>
          </a:xfrm>
          <a:prstGeom prst="rect">
            <a:avLst/>
          </a:prstGeom>
          <a:solidFill>
            <a:srgbClr val="FFFFFF">
              <a:alpha val="4000"/>
            </a:srgbClr>
          </a:solidFill>
          <a:ln/>
        </p:spPr>
      </p:sp>
      <p:sp>
        <p:nvSpPr>
          <p:cNvPr id="12" name="Text 10"/>
          <p:cNvSpPr/>
          <p:nvPr/>
        </p:nvSpPr>
        <p:spPr>
          <a:xfrm>
            <a:off x="724019" y="2423041"/>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C004</a:t>
            </a:r>
            <a:endParaRPr lang="en-US" sz="1100" dirty="0"/>
          </a:p>
        </p:txBody>
      </p:sp>
      <p:sp>
        <p:nvSpPr>
          <p:cNvPr id="13" name="Text 11"/>
          <p:cNvSpPr/>
          <p:nvPr/>
        </p:nvSpPr>
        <p:spPr>
          <a:xfrm>
            <a:off x="7463314" y="2423041"/>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7449.72</a:t>
            </a:r>
            <a:endParaRPr lang="en-US" sz="1100" dirty="0"/>
          </a:p>
        </p:txBody>
      </p:sp>
      <p:sp>
        <p:nvSpPr>
          <p:cNvPr id="14" name="Shape 12"/>
          <p:cNvSpPr/>
          <p:nvPr/>
        </p:nvSpPr>
        <p:spPr>
          <a:xfrm>
            <a:off x="579715" y="2748082"/>
            <a:ext cx="13470969" cy="419219"/>
          </a:xfrm>
          <a:prstGeom prst="rect">
            <a:avLst/>
          </a:prstGeom>
          <a:solidFill>
            <a:srgbClr val="000000">
              <a:alpha val="4000"/>
            </a:srgbClr>
          </a:solidFill>
          <a:ln/>
        </p:spPr>
      </p:sp>
      <p:sp>
        <p:nvSpPr>
          <p:cNvPr id="15" name="Text 13"/>
          <p:cNvSpPr/>
          <p:nvPr/>
        </p:nvSpPr>
        <p:spPr>
          <a:xfrm>
            <a:off x="724019" y="2842260"/>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C007</a:t>
            </a:r>
            <a:endParaRPr lang="en-US" sz="1100" dirty="0"/>
          </a:p>
        </p:txBody>
      </p:sp>
      <p:sp>
        <p:nvSpPr>
          <p:cNvPr id="16" name="Text 14"/>
          <p:cNvSpPr/>
          <p:nvPr/>
        </p:nvSpPr>
        <p:spPr>
          <a:xfrm>
            <a:off x="7463314" y="2842260"/>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7335.49</a:t>
            </a:r>
            <a:endParaRPr lang="en-US" sz="1100" dirty="0"/>
          </a:p>
        </p:txBody>
      </p:sp>
      <p:sp>
        <p:nvSpPr>
          <p:cNvPr id="17" name="Shape 15"/>
          <p:cNvSpPr/>
          <p:nvPr/>
        </p:nvSpPr>
        <p:spPr>
          <a:xfrm>
            <a:off x="579715" y="3167301"/>
            <a:ext cx="13470969" cy="419219"/>
          </a:xfrm>
          <a:prstGeom prst="rect">
            <a:avLst/>
          </a:prstGeom>
          <a:solidFill>
            <a:srgbClr val="FFFFFF">
              <a:alpha val="4000"/>
            </a:srgbClr>
          </a:solidFill>
          <a:ln/>
        </p:spPr>
      </p:sp>
      <p:sp>
        <p:nvSpPr>
          <p:cNvPr id="18" name="Text 16"/>
          <p:cNvSpPr/>
          <p:nvPr/>
        </p:nvSpPr>
        <p:spPr>
          <a:xfrm>
            <a:off x="724019" y="3261479"/>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C008</a:t>
            </a:r>
            <a:endParaRPr lang="en-US" sz="1100" dirty="0"/>
          </a:p>
        </p:txBody>
      </p:sp>
      <p:sp>
        <p:nvSpPr>
          <p:cNvPr id="19" name="Text 17"/>
          <p:cNvSpPr/>
          <p:nvPr/>
        </p:nvSpPr>
        <p:spPr>
          <a:xfrm>
            <a:off x="7463314" y="3261479"/>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7295.02</a:t>
            </a:r>
            <a:endParaRPr lang="en-US" sz="1100" dirty="0"/>
          </a:p>
        </p:txBody>
      </p:sp>
      <p:sp>
        <p:nvSpPr>
          <p:cNvPr id="20" name="Shape 18"/>
          <p:cNvSpPr/>
          <p:nvPr/>
        </p:nvSpPr>
        <p:spPr>
          <a:xfrm>
            <a:off x="579715" y="3586520"/>
            <a:ext cx="13470969" cy="419219"/>
          </a:xfrm>
          <a:prstGeom prst="rect">
            <a:avLst/>
          </a:prstGeom>
          <a:solidFill>
            <a:srgbClr val="000000">
              <a:alpha val="4000"/>
            </a:srgbClr>
          </a:solidFill>
          <a:ln/>
        </p:spPr>
      </p:sp>
      <p:sp>
        <p:nvSpPr>
          <p:cNvPr id="21" name="Text 19"/>
          <p:cNvSpPr/>
          <p:nvPr/>
        </p:nvSpPr>
        <p:spPr>
          <a:xfrm>
            <a:off x="724019" y="3680698"/>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C033</a:t>
            </a:r>
            <a:endParaRPr lang="en-US" sz="1100" dirty="0"/>
          </a:p>
        </p:txBody>
      </p:sp>
      <p:sp>
        <p:nvSpPr>
          <p:cNvPr id="22" name="Text 20"/>
          <p:cNvSpPr/>
          <p:nvPr/>
        </p:nvSpPr>
        <p:spPr>
          <a:xfrm>
            <a:off x="7463314" y="3680698"/>
            <a:ext cx="6443067" cy="230862"/>
          </a:xfrm>
          <a:prstGeom prst="rect">
            <a:avLst/>
          </a:prstGeom>
          <a:noFill/>
          <a:ln/>
        </p:spPr>
        <p:txBody>
          <a:bodyPr wrap="none" lIns="0" tIns="0" rIns="0" bIns="0" rtlCol="0" anchor="t"/>
          <a:lstStyle/>
          <a:p>
            <a:pPr algn="l" indent="0" marL="0">
              <a:lnSpc>
                <a:spcPts val="1800"/>
              </a:lnSpc>
              <a:buNone/>
            </a:pPr>
            <a:r>
              <a:rPr lang="en-US" sz="1100" dirty="0">
                <a:solidFill>
                  <a:srgbClr val="4C4C4D"/>
                </a:solidFill>
                <a:latin typeface="Heebo" pitchFamily="34" charset="0"/>
                <a:ea typeface="Heebo" pitchFamily="34" charset="-122"/>
                <a:cs typeface="Heebo" pitchFamily="34" charset="-120"/>
              </a:rPr>
              <a:t>7254.77</a:t>
            </a:r>
            <a:endParaRPr lang="en-US" sz="1100" dirty="0"/>
          </a:p>
        </p:txBody>
      </p:sp>
      <p:sp>
        <p:nvSpPr>
          <p:cNvPr id="23" name="Text 21"/>
          <p:cNvSpPr/>
          <p:nvPr/>
        </p:nvSpPr>
        <p:spPr>
          <a:xfrm>
            <a:off x="572095" y="4229814"/>
            <a:ext cx="6216372" cy="360878"/>
          </a:xfrm>
          <a:prstGeom prst="rect">
            <a:avLst/>
          </a:prstGeom>
          <a:noFill/>
          <a:ln/>
        </p:spPr>
        <p:txBody>
          <a:bodyPr wrap="none" lIns="0" tIns="0" rIns="0" bIns="0" rtlCol="0" anchor="t"/>
          <a:lstStyle/>
          <a:p>
            <a:pPr algn="l" indent="0" marL="0">
              <a:lnSpc>
                <a:spcPts val="2800"/>
              </a:lnSpc>
              <a:buNone/>
            </a:pPr>
            <a:r>
              <a:rPr lang="en-US" sz="2250" dirty="0">
                <a:solidFill>
                  <a:srgbClr val="2150FE"/>
                </a:solidFill>
                <a:latin typeface="Crimson Pro Semi Bold" pitchFamily="34" charset="0"/>
                <a:ea typeface="Crimson Pro Semi Bold" pitchFamily="34" charset="-122"/>
                <a:cs typeface="Crimson Pro Semi Bold" pitchFamily="34" charset="-120"/>
              </a:rPr>
              <a:t>10. Calculate monthly sales trends across categories.</a:t>
            </a:r>
            <a:endParaRPr lang="en-US" sz="2250" dirty="0"/>
          </a:p>
        </p:txBody>
      </p:sp>
      <p:sp>
        <p:nvSpPr>
          <p:cNvPr id="24" name="Text 22"/>
          <p:cNvSpPr/>
          <p:nvPr/>
        </p:nvSpPr>
        <p:spPr>
          <a:xfrm>
            <a:off x="572095" y="4951452"/>
            <a:ext cx="1804273" cy="225385"/>
          </a:xfrm>
          <a:prstGeom prst="rect">
            <a:avLst/>
          </a:prstGeom>
          <a:noFill/>
          <a:ln/>
        </p:spPr>
        <p:txBody>
          <a:bodyPr wrap="none" lIns="0" tIns="0" rIns="0" bIns="0" rtlCol="0" anchor="t"/>
          <a:lstStyle/>
          <a:p>
            <a:pPr algn="l" indent="0" marL="0">
              <a:lnSpc>
                <a:spcPts val="1750"/>
              </a:lnSpc>
              <a:buNone/>
            </a:pPr>
            <a:r>
              <a:rPr lang="en-US" sz="1400" dirty="0">
                <a:solidFill>
                  <a:srgbClr val="152D47"/>
                </a:solidFill>
                <a:latin typeface="Crimson Pro Semi Bold" pitchFamily="34" charset="0"/>
                <a:ea typeface="Crimson Pro Semi Bold" pitchFamily="34" charset="-122"/>
                <a:cs typeface="Crimson Pro Semi Bold" pitchFamily="34" charset="-120"/>
              </a:rPr>
              <a:t>Electronics Category</a:t>
            </a:r>
            <a:endParaRPr lang="en-US" sz="1400" dirty="0"/>
          </a:p>
        </p:txBody>
      </p:sp>
      <p:sp>
        <p:nvSpPr>
          <p:cNvPr id="25" name="Text 23"/>
          <p:cNvSpPr/>
          <p:nvPr/>
        </p:nvSpPr>
        <p:spPr>
          <a:xfrm>
            <a:off x="572095" y="5321141"/>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2023-01: 5798.71</a:t>
            </a:r>
            <a:endParaRPr lang="en-US" sz="1100" dirty="0"/>
          </a:p>
        </p:txBody>
      </p:sp>
      <p:sp>
        <p:nvSpPr>
          <p:cNvPr id="26" name="Text 24"/>
          <p:cNvSpPr/>
          <p:nvPr/>
        </p:nvSpPr>
        <p:spPr>
          <a:xfrm>
            <a:off x="572095" y="5602486"/>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2023-02: 4844.8</a:t>
            </a:r>
            <a:endParaRPr lang="en-US" sz="1100" dirty="0"/>
          </a:p>
        </p:txBody>
      </p:sp>
      <p:sp>
        <p:nvSpPr>
          <p:cNvPr id="27" name="Text 25"/>
          <p:cNvSpPr/>
          <p:nvPr/>
        </p:nvSpPr>
        <p:spPr>
          <a:xfrm>
            <a:off x="572095" y="5883831"/>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2023-03: 4407.23</a:t>
            </a:r>
            <a:endParaRPr lang="en-US" sz="1100" dirty="0"/>
          </a:p>
        </p:txBody>
      </p:sp>
      <p:sp>
        <p:nvSpPr>
          <p:cNvPr id="28" name="Text 26"/>
          <p:cNvSpPr/>
          <p:nvPr/>
        </p:nvSpPr>
        <p:spPr>
          <a:xfrm>
            <a:off x="572095" y="6165175"/>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2023-04: 4883.86</a:t>
            </a:r>
            <a:endParaRPr lang="en-US" sz="1100" dirty="0"/>
          </a:p>
        </p:txBody>
      </p:sp>
      <p:sp>
        <p:nvSpPr>
          <p:cNvPr id="29" name="Text 27"/>
          <p:cNvSpPr/>
          <p:nvPr/>
        </p:nvSpPr>
        <p:spPr>
          <a:xfrm>
            <a:off x="572095" y="6446520"/>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2023-05: 4639.66</a:t>
            </a:r>
            <a:endParaRPr lang="en-US" sz="1100" dirty="0"/>
          </a:p>
        </p:txBody>
      </p:sp>
      <p:sp>
        <p:nvSpPr>
          <p:cNvPr id="30" name="Text 28"/>
          <p:cNvSpPr/>
          <p:nvPr/>
        </p:nvSpPr>
        <p:spPr>
          <a:xfrm>
            <a:off x="572095" y="6727865"/>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2023-06: 5481.61</a:t>
            </a:r>
            <a:endParaRPr lang="en-US" sz="1100" dirty="0"/>
          </a:p>
        </p:txBody>
      </p:sp>
      <p:sp>
        <p:nvSpPr>
          <p:cNvPr id="31" name="Text 29"/>
          <p:cNvSpPr/>
          <p:nvPr/>
        </p:nvSpPr>
        <p:spPr>
          <a:xfrm>
            <a:off x="572095" y="7009209"/>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2023-07: 4627.97</a:t>
            </a:r>
            <a:endParaRPr lang="en-US" sz="1100" dirty="0"/>
          </a:p>
        </p:txBody>
      </p:sp>
      <p:sp>
        <p:nvSpPr>
          <p:cNvPr id="32" name="Text 30"/>
          <p:cNvSpPr/>
          <p:nvPr/>
        </p:nvSpPr>
        <p:spPr>
          <a:xfrm>
            <a:off x="572095" y="7290554"/>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2023-08: 5480</a:t>
            </a:r>
            <a:endParaRPr lang="en-US" sz="1100" dirty="0"/>
          </a:p>
        </p:txBody>
      </p:sp>
      <p:sp>
        <p:nvSpPr>
          <p:cNvPr id="33" name="Text 31"/>
          <p:cNvSpPr/>
          <p:nvPr/>
        </p:nvSpPr>
        <p:spPr>
          <a:xfrm>
            <a:off x="572095" y="7571899"/>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2023-09: 4759.78</a:t>
            </a:r>
            <a:endParaRPr lang="en-US" sz="1100" dirty="0"/>
          </a:p>
        </p:txBody>
      </p:sp>
      <p:sp>
        <p:nvSpPr>
          <p:cNvPr id="34" name="Text 32"/>
          <p:cNvSpPr/>
          <p:nvPr/>
        </p:nvSpPr>
        <p:spPr>
          <a:xfrm>
            <a:off x="7498913" y="4951452"/>
            <a:ext cx="1804273" cy="225385"/>
          </a:xfrm>
          <a:prstGeom prst="rect">
            <a:avLst/>
          </a:prstGeom>
          <a:noFill/>
          <a:ln/>
        </p:spPr>
        <p:txBody>
          <a:bodyPr wrap="none" lIns="0" tIns="0" rIns="0" bIns="0" rtlCol="0" anchor="t"/>
          <a:lstStyle/>
          <a:p>
            <a:pPr algn="l" indent="0" marL="0">
              <a:lnSpc>
                <a:spcPts val="1750"/>
              </a:lnSpc>
              <a:buNone/>
            </a:pPr>
            <a:r>
              <a:rPr lang="en-US" sz="1400" dirty="0">
                <a:solidFill>
                  <a:srgbClr val="152D47"/>
                </a:solidFill>
                <a:latin typeface="Crimson Pro Semi Bold" pitchFamily="34" charset="0"/>
                <a:ea typeface="Crimson Pro Semi Bold" pitchFamily="34" charset="-122"/>
                <a:cs typeface="Crimson Pro Semi Bold" pitchFamily="34" charset="-120"/>
              </a:rPr>
              <a:t>Fashion Category</a:t>
            </a:r>
            <a:endParaRPr lang="en-US" sz="1400" dirty="0"/>
          </a:p>
        </p:txBody>
      </p:sp>
      <p:sp>
        <p:nvSpPr>
          <p:cNvPr id="35" name="Text 33"/>
          <p:cNvSpPr/>
          <p:nvPr/>
        </p:nvSpPr>
        <p:spPr>
          <a:xfrm>
            <a:off x="7498913" y="5321141"/>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2023-01: 2805.5</a:t>
            </a:r>
            <a:endParaRPr lang="en-US" sz="1100" dirty="0"/>
          </a:p>
        </p:txBody>
      </p:sp>
      <p:sp>
        <p:nvSpPr>
          <p:cNvPr id="36" name="Text 34"/>
          <p:cNvSpPr/>
          <p:nvPr/>
        </p:nvSpPr>
        <p:spPr>
          <a:xfrm>
            <a:off x="7498913" y="5602486"/>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2023-02: 2393.99</a:t>
            </a:r>
            <a:endParaRPr lang="en-US" sz="1100" dirty="0"/>
          </a:p>
        </p:txBody>
      </p:sp>
      <p:sp>
        <p:nvSpPr>
          <p:cNvPr id="37" name="Text 35"/>
          <p:cNvSpPr/>
          <p:nvPr/>
        </p:nvSpPr>
        <p:spPr>
          <a:xfrm>
            <a:off x="7498913" y="5883831"/>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2023-03: 4240.36</a:t>
            </a:r>
            <a:endParaRPr lang="en-US" sz="1100" dirty="0"/>
          </a:p>
        </p:txBody>
      </p:sp>
      <p:sp>
        <p:nvSpPr>
          <p:cNvPr id="38" name="Text 36"/>
          <p:cNvSpPr/>
          <p:nvPr/>
        </p:nvSpPr>
        <p:spPr>
          <a:xfrm>
            <a:off x="7498913" y="6165175"/>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2023-04: 3448.83</a:t>
            </a:r>
            <a:endParaRPr lang="en-US" sz="1100" dirty="0"/>
          </a:p>
        </p:txBody>
      </p:sp>
      <p:sp>
        <p:nvSpPr>
          <p:cNvPr id="39" name="Text 37"/>
          <p:cNvSpPr/>
          <p:nvPr/>
        </p:nvSpPr>
        <p:spPr>
          <a:xfrm>
            <a:off x="7498913" y="6446520"/>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2023-05: 4155.14</a:t>
            </a:r>
            <a:endParaRPr lang="en-US" sz="1100" dirty="0"/>
          </a:p>
        </p:txBody>
      </p:sp>
      <p:sp>
        <p:nvSpPr>
          <p:cNvPr id="40" name="Text 38"/>
          <p:cNvSpPr/>
          <p:nvPr/>
        </p:nvSpPr>
        <p:spPr>
          <a:xfrm>
            <a:off x="7498913" y="6727865"/>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2023-06: 1503.86</a:t>
            </a:r>
            <a:endParaRPr lang="en-US" sz="1100" dirty="0"/>
          </a:p>
        </p:txBody>
      </p:sp>
      <p:sp>
        <p:nvSpPr>
          <p:cNvPr id="41" name="Text 39"/>
          <p:cNvSpPr/>
          <p:nvPr/>
        </p:nvSpPr>
        <p:spPr>
          <a:xfrm>
            <a:off x="7498913" y="7009209"/>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2023-07: 4214.84</a:t>
            </a:r>
            <a:endParaRPr lang="en-US" sz="1100" dirty="0"/>
          </a:p>
        </p:txBody>
      </p:sp>
      <p:sp>
        <p:nvSpPr>
          <p:cNvPr id="42" name="Text 40"/>
          <p:cNvSpPr/>
          <p:nvPr/>
        </p:nvSpPr>
        <p:spPr>
          <a:xfrm>
            <a:off x="7498913" y="7290554"/>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2023-08: 2904.06</a:t>
            </a:r>
            <a:endParaRPr lang="en-US" sz="1100" dirty="0"/>
          </a:p>
        </p:txBody>
      </p:sp>
      <p:sp>
        <p:nvSpPr>
          <p:cNvPr id="43" name="Text 41"/>
          <p:cNvSpPr/>
          <p:nvPr/>
        </p:nvSpPr>
        <p:spPr>
          <a:xfrm>
            <a:off x="7498913" y="7571899"/>
            <a:ext cx="6567011" cy="230862"/>
          </a:xfrm>
          <a:prstGeom prst="rect">
            <a:avLst/>
          </a:prstGeom>
          <a:noFill/>
          <a:ln/>
        </p:spPr>
        <p:txBody>
          <a:bodyPr wrap="none" lIns="0" tIns="0" rIns="0" bIns="0" rtlCol="0" anchor="t"/>
          <a:lstStyle/>
          <a:p>
            <a:pPr algn="l" marL="342900" indent="-342900">
              <a:lnSpc>
                <a:spcPts val="1800"/>
              </a:lnSpc>
              <a:buSzPct val="100000"/>
              <a:buChar char="•"/>
            </a:pPr>
            <a:r>
              <a:rPr lang="en-US" sz="1100" dirty="0">
                <a:solidFill>
                  <a:srgbClr val="4C4C4D"/>
                </a:solidFill>
                <a:latin typeface="Heebo" pitchFamily="34" charset="0"/>
                <a:ea typeface="Heebo" pitchFamily="34" charset="-122"/>
                <a:cs typeface="Heebo" pitchFamily="34" charset="-120"/>
              </a:rPr>
              <a:t>2023-09: 2778.29</a:t>
            </a:r>
            <a:endParaRPr lang="en-US" sz="1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812494"/>
            <a:ext cx="6172200" cy="771525"/>
          </a:xfrm>
          <a:prstGeom prst="rect">
            <a:avLst/>
          </a:prstGeom>
          <a:noFill/>
          <a:ln/>
        </p:spPr>
        <p:txBody>
          <a:bodyPr wrap="none" lIns="0" tIns="0" rIns="0" bIns="0" rtlCol="0" anchor="t"/>
          <a:lstStyle/>
          <a:p>
            <a:pPr algn="l" indent="0" marL="0">
              <a:lnSpc>
                <a:spcPts val="6050"/>
              </a:lnSpc>
              <a:buNone/>
            </a:pPr>
            <a:r>
              <a:rPr lang="en-US" sz="4850" dirty="0">
                <a:solidFill>
                  <a:srgbClr val="152D47"/>
                </a:solidFill>
                <a:latin typeface="Crimson Pro Semi Bold" pitchFamily="34" charset="0"/>
                <a:ea typeface="Crimson Pro Semi Bold" pitchFamily="34" charset="-122"/>
                <a:cs typeface="Crimson Pro Semi Bold" pitchFamily="34" charset="-120"/>
              </a:rPr>
              <a:t>Dashboard in Power BI</a:t>
            </a:r>
            <a:endParaRPr lang="en-US" sz="4850" dirty="0"/>
          </a:p>
        </p:txBody>
      </p:sp>
      <p:sp>
        <p:nvSpPr>
          <p:cNvPr id="3" name="Text 1"/>
          <p:cNvSpPr/>
          <p:nvPr/>
        </p:nvSpPr>
        <p:spPr>
          <a:xfrm>
            <a:off x="864037" y="3954304"/>
            <a:ext cx="12902327" cy="395049"/>
          </a:xfrm>
          <a:prstGeom prst="rect">
            <a:avLst/>
          </a:prstGeom>
          <a:noFill/>
          <a:ln/>
        </p:spPr>
        <p:txBody>
          <a:bodyPr wrap="none" lIns="0" tIns="0" rIns="0" bIns="0" rtlCol="0" anchor="t"/>
          <a:lstStyle/>
          <a:p>
            <a:pPr algn="l" indent="0" marL="0">
              <a:lnSpc>
                <a:spcPts val="3100"/>
              </a:lnSpc>
              <a:buNone/>
            </a:pPr>
            <a:r>
              <a:rPr lang="en-US" sz="1900" b="1" dirty="0">
                <a:solidFill>
                  <a:srgbClr val="4C4C4D"/>
                </a:solidFill>
                <a:latin typeface="Heebo" pitchFamily="34" charset="0"/>
                <a:ea typeface="Heebo" pitchFamily="34" charset="-122"/>
                <a:cs typeface="Heebo" pitchFamily="34" charset="-120"/>
              </a:rPr>
              <a:t>Finally, we built an interactive dashboard in Power BI to present insights visually.</a:t>
            </a:r>
            <a:endParaRPr lang="en-US" sz="1900" dirty="0"/>
          </a:p>
        </p:txBody>
      </p:sp>
      <p:sp>
        <p:nvSpPr>
          <p:cNvPr id="4" name="Text 2"/>
          <p:cNvSpPr/>
          <p:nvPr/>
        </p:nvSpPr>
        <p:spPr>
          <a:xfrm>
            <a:off x="864037" y="4627007"/>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4C4C4D"/>
                </a:solidFill>
                <a:latin typeface="Heebo" pitchFamily="34" charset="0"/>
                <a:ea typeface="Heebo" pitchFamily="34" charset="-122"/>
                <a:cs typeface="Heebo" pitchFamily="34" charset="-120"/>
              </a:rPr>
              <a:t>The dashboard provides a comprehensive view of all key metrics and trends discovered through our SQL analysis, enabling stakeholders to explore the data interactively and make data-driven decisions.</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2025-11-11T10:33:28Z</dcterms:created>
  <dcterms:modified xsi:type="dcterms:W3CDTF">2025-11-11T10:33:28Z</dcterms:modified>
</cp:coreProperties>
</file>